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1" r:id="rId5"/>
    <p:sldId id="281" r:id="rId6"/>
    <p:sldId id="283" r:id="rId7"/>
    <p:sldId id="284" r:id="rId8"/>
    <p:sldId id="285" r:id="rId9"/>
    <p:sldId id="286" r:id="rId10"/>
    <p:sldId id="262" r:id="rId11"/>
    <p:sldId id="282" r:id="rId12"/>
    <p:sldId id="287" r:id="rId13"/>
    <p:sldId id="288" r:id="rId14"/>
    <p:sldId id="289" r:id="rId15"/>
    <p:sldId id="290" r:id="rId16"/>
    <p:sldId id="2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12" y="-12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0873E3-CCE8-400C-BD05-11BF4F8BED20}" type="datetimeFigureOut">
              <a:rPr lang="en-US" smtClean="0"/>
              <a:t>3/30/14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2A6743-6FDB-4C59-9456-8B503B70F233}" type="slidenum">
              <a:rPr lang="en-US" smtClean="0"/>
              <a:t>‹#›</a:t>
            </a:fld>
            <a:endParaRPr lang="en-US"/>
          </a:p>
        </p:txBody>
      </p:sp>
    </p:spTree>
    <p:extLst>
      <p:ext uri="{BB962C8B-B14F-4D97-AF65-F5344CB8AC3E}">
        <p14:creationId xmlns:p14="http://schemas.microsoft.com/office/powerpoint/2010/main" val="46925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3/30/14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047765339"/>
      </p:ext>
    </p:extLst>
  </p:cSld>
  <p:clrMapOvr>
    <a:masterClrMapping/>
  </p:clrMapOvr>
  <p:transition xmlns:p14="http://schemas.microsoft.com/office/powerpoint/2010/mai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3/30/14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2212866111"/>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3/30/14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073240543"/>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3/30/14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145392004"/>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C804C2-5210-4CFD-A226-F5D73E4518A1}" type="datetimeFigureOut">
              <a:rPr lang="en-US" smtClean="0"/>
              <a:t>3/30/14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402539378"/>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C804C2-5210-4CFD-A226-F5D73E4518A1}" type="datetimeFigureOut">
              <a:rPr lang="en-US" smtClean="0"/>
              <a:t>3/30/14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3289173477"/>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C804C2-5210-4CFD-A226-F5D73E4518A1}" type="datetimeFigureOut">
              <a:rPr lang="en-US" smtClean="0"/>
              <a:t>3/30/14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414296892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C804C2-5210-4CFD-A226-F5D73E4518A1}" type="datetimeFigureOut">
              <a:rPr lang="en-US" smtClean="0"/>
              <a:t>3/30/14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350525367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804C2-5210-4CFD-A226-F5D73E4518A1}" type="datetimeFigureOut">
              <a:rPr lang="en-US" smtClean="0"/>
              <a:t>3/30/14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4272957222"/>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804C2-5210-4CFD-A226-F5D73E4518A1}" type="datetimeFigureOut">
              <a:rPr lang="en-US" smtClean="0"/>
              <a:t>3/30/14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3982001430"/>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804C2-5210-4CFD-A226-F5D73E4518A1}" type="datetimeFigureOut">
              <a:rPr lang="en-US" smtClean="0"/>
              <a:t>3/30/14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702026275"/>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l="16227" t="5256" r="8" b="10979"/>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804C2-5210-4CFD-A226-F5D73E4518A1}" type="datetimeFigureOut">
              <a:rPr lang="en-US" smtClean="0"/>
              <a:t>3/30/14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BD3DF-BD57-482D-8656-414985EA6244}" type="slidenum">
              <a:rPr lang="en-US" smtClean="0"/>
              <a:t>‹#›</a:t>
            </a:fld>
            <a:endParaRPr lang="en-US"/>
          </a:p>
        </p:txBody>
      </p:sp>
    </p:spTree>
    <p:extLst>
      <p:ext uri="{BB962C8B-B14F-4D97-AF65-F5344CB8AC3E}">
        <p14:creationId xmlns:p14="http://schemas.microsoft.com/office/powerpoint/2010/main" val="1761380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t>1 Peter 5:1–3</a:t>
            </a:r>
            <a:endParaRPr lang="en-US" dirty="0"/>
          </a:p>
        </p:txBody>
      </p:sp>
      <p:sp>
        <p:nvSpPr>
          <p:cNvPr id="3" name="Rectangle 2"/>
          <p:cNvSpPr/>
          <p:nvPr/>
        </p:nvSpPr>
        <p:spPr>
          <a:xfrm>
            <a:off x="457200" y="1219200"/>
            <a:ext cx="7696200" cy="5016757"/>
          </a:xfrm>
          <a:prstGeom prst="rect">
            <a:avLst/>
          </a:prstGeom>
        </p:spPr>
        <p:txBody>
          <a:bodyPr wrap="square">
            <a:spAutoFit/>
          </a:bodyPr>
          <a:lstStyle/>
          <a:p>
            <a:r>
              <a:rPr lang="en-US" sz="3200" b="1" baseline="30000" dirty="0"/>
              <a:t>1</a:t>
            </a:r>
            <a:r>
              <a:rPr lang="en-US" sz="3200" b="1" dirty="0"/>
              <a:t> So I exhort the elders among you, as a fellow elder and a witness of the sufferings of Christ, as well as a partaker in the glory that is going to be revealed: </a:t>
            </a:r>
            <a:r>
              <a:rPr lang="en-US" sz="3200" b="1" baseline="30000" dirty="0"/>
              <a:t>2</a:t>
            </a:r>
            <a:r>
              <a:rPr lang="en-US" sz="3200" b="1" dirty="0"/>
              <a:t> shepherd the flock of God that is among you, exercising oversight, not under compulsion, but willingly, as God would have you; not for shameful gain, but eagerly; </a:t>
            </a:r>
            <a:r>
              <a:rPr lang="en-US" sz="3200" b="1" baseline="30000" dirty="0"/>
              <a:t>3</a:t>
            </a:r>
            <a:r>
              <a:rPr lang="en-US" sz="3200" b="1" dirty="0"/>
              <a:t> not domineering over those in your charge, but being examples to the flock. </a:t>
            </a:r>
            <a:endParaRPr lang="en-US" sz="3200" b="1" dirty="0"/>
          </a:p>
        </p:txBody>
      </p:sp>
    </p:spTree>
    <p:extLst>
      <p:ext uri="{BB962C8B-B14F-4D97-AF65-F5344CB8AC3E}">
        <p14:creationId xmlns:p14="http://schemas.microsoft.com/office/powerpoint/2010/main" val="31220432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7162800" cy="4401205"/>
          </a:xfrm>
          <a:prstGeom prst="rect">
            <a:avLst/>
          </a:prstGeom>
          <a:noFill/>
        </p:spPr>
        <p:txBody>
          <a:bodyPr wrap="square" rtlCol="0">
            <a:spAutoFit/>
          </a:bodyPr>
          <a:lstStyle/>
          <a:p>
            <a:pPr algn="ctr"/>
            <a:r>
              <a:rPr lang="en-US" sz="4000" b="1" dirty="0">
                <a:solidFill>
                  <a:srgbClr val="0070C0"/>
                </a:solidFill>
              </a:rPr>
              <a:t>Throughout history, we have seen a division within the church about every third generation. In your mind, what do you see being the next issue to perhaps bring about division? How can we protect ourselves against it? </a:t>
            </a:r>
          </a:p>
        </p:txBody>
      </p:sp>
    </p:spTree>
    <p:extLst>
      <p:ext uri="{BB962C8B-B14F-4D97-AF65-F5344CB8AC3E}">
        <p14:creationId xmlns:p14="http://schemas.microsoft.com/office/powerpoint/2010/main" val="361189950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Generation Phenomena</a:t>
            </a:r>
            <a:endParaRPr lang="en-US" dirty="0"/>
          </a:p>
        </p:txBody>
      </p:sp>
      <p:sp>
        <p:nvSpPr>
          <p:cNvPr id="3" name="Content Placeholder 2"/>
          <p:cNvSpPr>
            <a:spLocks noGrp="1"/>
          </p:cNvSpPr>
          <p:nvPr>
            <p:ph idx="1"/>
          </p:nvPr>
        </p:nvSpPr>
        <p:spPr/>
        <p:txBody>
          <a:bodyPr/>
          <a:lstStyle/>
          <a:p>
            <a:r>
              <a:rPr lang="en-US" dirty="0" smtClean="0"/>
              <a:t>The first generation is marked by growth.</a:t>
            </a:r>
          </a:p>
          <a:p>
            <a:pPr lvl="1"/>
            <a:r>
              <a:rPr lang="en-US" dirty="0" smtClean="0"/>
              <a:t>Growth materially, socially, spiritually, etc. </a:t>
            </a:r>
          </a:p>
          <a:p>
            <a:r>
              <a:rPr lang="en-US" dirty="0" smtClean="0"/>
              <a:t>The second generation is marked by entrenchment.</a:t>
            </a:r>
          </a:p>
          <a:p>
            <a:pPr lvl="1"/>
            <a:r>
              <a:rPr lang="en-US" dirty="0" smtClean="0"/>
              <a:t>A focus on maintaining inherited prosperity.</a:t>
            </a:r>
          </a:p>
          <a:p>
            <a:r>
              <a:rPr lang="en-US" dirty="0" smtClean="0"/>
              <a:t>The third generation is marked by decline.</a:t>
            </a:r>
          </a:p>
          <a:p>
            <a:pPr lvl="1"/>
            <a:r>
              <a:rPr lang="en-US" dirty="0" smtClean="0"/>
              <a:t>Become idle with no vision or passion. </a:t>
            </a:r>
          </a:p>
        </p:txBody>
      </p:sp>
    </p:spTree>
    <p:extLst>
      <p:ext uri="{BB962C8B-B14F-4D97-AF65-F5344CB8AC3E}">
        <p14:creationId xmlns:p14="http://schemas.microsoft.com/office/powerpoint/2010/main" val="3584303118"/>
      </p:ext>
    </p:extLst>
  </p:cSld>
  <p:clrMapOvr>
    <a:masterClrMapping/>
  </p:clrMapOvr>
  <p:transition xmlns:p14="http://schemas.microsoft.com/office/powerpoint/2010/mai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Examples</a:t>
            </a:r>
            <a:endParaRPr lang="en-US" dirty="0"/>
          </a:p>
        </p:txBody>
      </p:sp>
      <p:sp>
        <p:nvSpPr>
          <p:cNvPr id="3" name="Content Placeholder 2"/>
          <p:cNvSpPr>
            <a:spLocks noGrp="1"/>
          </p:cNvSpPr>
          <p:nvPr>
            <p:ph idx="1"/>
          </p:nvPr>
        </p:nvSpPr>
        <p:spPr/>
        <p:txBody>
          <a:bodyPr/>
          <a:lstStyle/>
          <a:p>
            <a:r>
              <a:rPr lang="en-US" dirty="0" smtClean="0"/>
              <a:t>Israel.</a:t>
            </a:r>
          </a:p>
          <a:p>
            <a:pPr lvl="1"/>
            <a:r>
              <a:rPr lang="en-US" dirty="0" smtClean="0"/>
              <a:t>First generation: Moses and Joshua.</a:t>
            </a:r>
          </a:p>
          <a:p>
            <a:pPr lvl="1"/>
            <a:r>
              <a:rPr lang="en-US" dirty="0" smtClean="0"/>
              <a:t>Second generation: Israelites having </a:t>
            </a:r>
            <a:br>
              <a:rPr lang="en-US" dirty="0" smtClean="0"/>
            </a:br>
            <a:r>
              <a:rPr lang="en-US" dirty="0" smtClean="0"/>
              <a:t>received land. </a:t>
            </a:r>
          </a:p>
          <a:p>
            <a:pPr lvl="1"/>
            <a:r>
              <a:rPr lang="en-US" dirty="0" smtClean="0"/>
              <a:t>Third generation: End of Judges period. </a:t>
            </a:r>
            <a:endParaRPr lang="en-US" dirty="0"/>
          </a:p>
        </p:txBody>
      </p:sp>
    </p:spTree>
    <p:extLst>
      <p:ext uri="{BB962C8B-B14F-4D97-AF65-F5344CB8AC3E}">
        <p14:creationId xmlns:p14="http://schemas.microsoft.com/office/powerpoint/2010/main" val="3235353942"/>
      </p:ext>
    </p:extLst>
  </p:cSld>
  <p:clrMapOvr>
    <a:masterClrMapping/>
  </p:clrMapOvr>
  <p:transition xmlns:p14="http://schemas.microsoft.com/office/powerpoint/2010/mai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Examples</a:t>
            </a:r>
            <a:endParaRPr lang="en-US" dirty="0"/>
          </a:p>
        </p:txBody>
      </p:sp>
      <p:sp>
        <p:nvSpPr>
          <p:cNvPr id="3" name="Content Placeholder 2"/>
          <p:cNvSpPr>
            <a:spLocks noGrp="1"/>
          </p:cNvSpPr>
          <p:nvPr>
            <p:ph idx="1"/>
          </p:nvPr>
        </p:nvSpPr>
        <p:spPr/>
        <p:txBody>
          <a:bodyPr/>
          <a:lstStyle/>
          <a:p>
            <a:r>
              <a:rPr lang="en-US" dirty="0" smtClean="0"/>
              <a:t>The Family of David.</a:t>
            </a:r>
          </a:p>
          <a:p>
            <a:pPr lvl="1"/>
            <a:r>
              <a:rPr lang="en-US" dirty="0" smtClean="0"/>
              <a:t>First generation: David.</a:t>
            </a:r>
          </a:p>
          <a:p>
            <a:pPr lvl="1"/>
            <a:r>
              <a:rPr lang="en-US" dirty="0" smtClean="0"/>
              <a:t>Second generation: Solomon</a:t>
            </a:r>
            <a:r>
              <a:rPr lang="en-US" dirty="0"/>
              <a:t>.</a:t>
            </a:r>
            <a:endParaRPr lang="en-US" dirty="0" smtClean="0"/>
          </a:p>
          <a:p>
            <a:pPr lvl="1"/>
            <a:r>
              <a:rPr lang="en-US" dirty="0" smtClean="0"/>
              <a:t>Third generation: </a:t>
            </a:r>
            <a:r>
              <a:rPr lang="en-US" dirty="0" err="1" smtClean="0"/>
              <a:t>Rehoboam</a:t>
            </a:r>
            <a:r>
              <a:rPr lang="en-US" dirty="0" smtClean="0"/>
              <a:t>. </a:t>
            </a:r>
            <a:endParaRPr lang="en-US" dirty="0"/>
          </a:p>
        </p:txBody>
      </p:sp>
    </p:spTree>
    <p:extLst>
      <p:ext uri="{BB962C8B-B14F-4D97-AF65-F5344CB8AC3E}">
        <p14:creationId xmlns:p14="http://schemas.microsoft.com/office/powerpoint/2010/main" val="618910625"/>
      </p:ext>
    </p:extLst>
  </p:cSld>
  <p:clrMapOvr>
    <a:masterClrMapping/>
  </p:clrMapOvr>
  <p:transition xmlns:p14="http://schemas.microsoft.com/office/powerpoint/2010/mai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History…</a:t>
            </a:r>
            <a:endParaRPr lang="en-US" dirty="0"/>
          </a:p>
        </p:txBody>
      </p:sp>
      <p:sp>
        <p:nvSpPr>
          <p:cNvPr id="3" name="Content Placeholder 2"/>
          <p:cNvSpPr>
            <a:spLocks noGrp="1"/>
          </p:cNvSpPr>
          <p:nvPr>
            <p:ph idx="1"/>
          </p:nvPr>
        </p:nvSpPr>
        <p:spPr/>
        <p:txBody>
          <a:bodyPr/>
          <a:lstStyle/>
          <a:p>
            <a:r>
              <a:rPr lang="en-US" dirty="0" smtClean="0"/>
              <a:t>In 1900s, the division occurred over instrumental music. </a:t>
            </a:r>
          </a:p>
          <a:p>
            <a:r>
              <a:rPr lang="en-US" dirty="0" smtClean="0"/>
              <a:t>The third generation in the 1950s brought about the division of institutionalism. </a:t>
            </a:r>
          </a:p>
          <a:p>
            <a:r>
              <a:rPr lang="en-US" dirty="0" smtClean="0"/>
              <a:t>We are in the third generation now…</a:t>
            </a:r>
            <a:endParaRPr lang="en-US" dirty="0"/>
          </a:p>
        </p:txBody>
      </p:sp>
    </p:spTree>
    <p:extLst>
      <p:ext uri="{BB962C8B-B14F-4D97-AF65-F5344CB8AC3E}">
        <p14:creationId xmlns:p14="http://schemas.microsoft.com/office/powerpoint/2010/main" val="916287702"/>
      </p:ext>
    </p:extLst>
  </p:cSld>
  <p:clrMapOvr>
    <a:masterClrMapping/>
  </p:clrMapOvr>
  <p:transition xmlns:p14="http://schemas.microsoft.com/office/powerpoint/2010/mai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prevent it? </a:t>
            </a:r>
            <a:endParaRPr lang="en-US" dirty="0"/>
          </a:p>
        </p:txBody>
      </p:sp>
      <p:sp>
        <p:nvSpPr>
          <p:cNvPr id="3" name="Content Placeholder 2"/>
          <p:cNvSpPr>
            <a:spLocks noGrp="1"/>
          </p:cNvSpPr>
          <p:nvPr>
            <p:ph idx="1"/>
          </p:nvPr>
        </p:nvSpPr>
        <p:spPr/>
        <p:txBody>
          <a:bodyPr/>
          <a:lstStyle/>
          <a:p>
            <a:r>
              <a:rPr lang="en-US" dirty="0" smtClean="0"/>
              <a:t>We must provide a good understanding </a:t>
            </a:r>
            <a:br>
              <a:rPr lang="en-US" dirty="0" smtClean="0"/>
            </a:br>
            <a:r>
              <a:rPr lang="en-US" dirty="0" smtClean="0"/>
              <a:t>of Bible Authority. </a:t>
            </a:r>
          </a:p>
          <a:p>
            <a:r>
              <a:rPr lang="en-US" dirty="0" smtClean="0"/>
              <a:t>Colossians 3:17</a:t>
            </a:r>
          </a:p>
          <a:p>
            <a:r>
              <a:rPr lang="en-US" dirty="0" smtClean="0"/>
              <a:t>2 Timothy 3:16–17</a:t>
            </a:r>
          </a:p>
          <a:p>
            <a:r>
              <a:rPr lang="en-US" dirty="0" smtClean="0"/>
              <a:t>We should </a:t>
            </a:r>
            <a:r>
              <a:rPr lang="en-US" smtClean="0"/>
              <a:t>teach others how Jesus</a:t>
            </a:r>
            <a:br>
              <a:rPr lang="en-US" smtClean="0"/>
            </a:br>
            <a:r>
              <a:rPr lang="en-US" smtClean="0"/>
              <a:t>received </a:t>
            </a:r>
            <a:r>
              <a:rPr lang="en-US" dirty="0" smtClean="0"/>
              <a:t>authority.</a:t>
            </a:r>
          </a:p>
          <a:p>
            <a:pPr lvl="1"/>
            <a:r>
              <a:rPr lang="en-US" dirty="0" smtClean="0"/>
              <a:t>John 5:30; 12:49; 5:19; 7:21–24</a:t>
            </a:r>
            <a:endParaRPr lang="en-US" dirty="0"/>
          </a:p>
        </p:txBody>
      </p:sp>
    </p:spTree>
    <p:extLst>
      <p:ext uri="{BB962C8B-B14F-4D97-AF65-F5344CB8AC3E}">
        <p14:creationId xmlns:p14="http://schemas.microsoft.com/office/powerpoint/2010/main" val="618844512"/>
      </p:ext>
    </p:extLst>
  </p:cSld>
  <p:clrMapOvr>
    <a:masterClrMapping/>
  </p:clrMapOvr>
  <p:transition xmlns:p14="http://schemas.microsoft.com/office/powerpoint/2010/main">
    <p:wipe dir="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22069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6730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6491913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7391400" cy="5847754"/>
          </a:xfrm>
          <a:prstGeom prst="rect">
            <a:avLst/>
          </a:prstGeom>
          <a:noFill/>
        </p:spPr>
        <p:txBody>
          <a:bodyPr wrap="square" rtlCol="0">
            <a:spAutoFit/>
          </a:bodyPr>
          <a:lstStyle/>
          <a:p>
            <a:pPr algn="ctr"/>
            <a:r>
              <a:rPr lang="en-US" sz="3400" b="1" dirty="0">
                <a:solidFill>
                  <a:srgbClr val="0070C0"/>
                </a:solidFill>
              </a:rPr>
              <a:t>In find out from a friend that has an acquaintance from another congregation in the area has been withdrawn from. I’m only acquainted with her from visits to East Shelby and through social media, which she instigated with me prior to her withdrawal. I have notice that all her “friends” from that congregation have “</a:t>
            </a:r>
            <a:r>
              <a:rPr lang="en-US" sz="3400" b="1" dirty="0" err="1">
                <a:solidFill>
                  <a:srgbClr val="0070C0"/>
                </a:solidFill>
              </a:rPr>
              <a:t>unfriended</a:t>
            </a:r>
            <a:r>
              <a:rPr lang="en-US" sz="3400" b="1" dirty="0">
                <a:solidFill>
                  <a:srgbClr val="0070C0"/>
                </a:solidFill>
              </a:rPr>
              <a:t> her.” How am I </a:t>
            </a:r>
            <a:r>
              <a:rPr lang="en-US" sz="3400" b="1" dirty="0" smtClean="0">
                <a:solidFill>
                  <a:srgbClr val="0070C0"/>
                </a:solidFill>
              </a:rPr>
              <a:t/>
            </a:r>
            <a:br>
              <a:rPr lang="en-US" sz="3400" b="1" dirty="0" smtClean="0">
                <a:solidFill>
                  <a:srgbClr val="0070C0"/>
                </a:solidFill>
              </a:rPr>
            </a:br>
            <a:r>
              <a:rPr lang="en-US" sz="3400" b="1" dirty="0" smtClean="0">
                <a:solidFill>
                  <a:srgbClr val="0070C0"/>
                </a:solidFill>
              </a:rPr>
              <a:t>now </a:t>
            </a:r>
            <a:r>
              <a:rPr lang="en-US" sz="3400" b="1" dirty="0">
                <a:solidFill>
                  <a:srgbClr val="0070C0"/>
                </a:solidFill>
              </a:rPr>
              <a:t>to treat her? </a:t>
            </a:r>
            <a:endParaRPr lang="en-US" sz="3400" dirty="0">
              <a:solidFill>
                <a:srgbClr val="0070C0"/>
              </a:solidFill>
            </a:endParaRPr>
          </a:p>
        </p:txBody>
      </p:sp>
    </p:spTree>
    <p:extLst>
      <p:ext uri="{BB962C8B-B14F-4D97-AF65-F5344CB8AC3E}">
        <p14:creationId xmlns:p14="http://schemas.microsoft.com/office/powerpoint/2010/main" val="168705758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Discipline</a:t>
            </a:r>
            <a:endParaRPr lang="en-US" dirty="0"/>
          </a:p>
        </p:txBody>
      </p:sp>
      <p:sp>
        <p:nvSpPr>
          <p:cNvPr id="3" name="Content Placeholder 2"/>
          <p:cNvSpPr>
            <a:spLocks noGrp="1"/>
          </p:cNvSpPr>
          <p:nvPr>
            <p:ph idx="1"/>
          </p:nvPr>
        </p:nvSpPr>
        <p:spPr/>
        <p:txBody>
          <a:bodyPr/>
          <a:lstStyle/>
          <a:p>
            <a:r>
              <a:rPr lang="en-US" dirty="0" smtClean="0"/>
              <a:t>1 Corinthians 5:1–5, 11–13</a:t>
            </a:r>
          </a:p>
          <a:p>
            <a:r>
              <a:rPr lang="en-US" dirty="0" smtClean="0"/>
              <a:t>2 Thessalonians 3:6, 14–15</a:t>
            </a:r>
          </a:p>
          <a:p>
            <a:r>
              <a:rPr lang="en-US" dirty="0" smtClean="0"/>
              <a:t>Why? (1 Corinthians 5)</a:t>
            </a:r>
          </a:p>
          <a:p>
            <a:pPr lvl="1"/>
            <a:r>
              <a:rPr lang="en-US" dirty="0" smtClean="0"/>
              <a:t>Sin cannot be tolerated (vv. 1–2).</a:t>
            </a:r>
          </a:p>
          <a:p>
            <a:pPr lvl="1"/>
            <a:r>
              <a:rPr lang="en-US" dirty="0" smtClean="0"/>
              <a:t>Sin influences others (v. 7).</a:t>
            </a:r>
          </a:p>
          <a:p>
            <a:pPr lvl="1"/>
            <a:r>
              <a:rPr lang="en-US" dirty="0" smtClean="0"/>
              <a:t>The sinner needs to be saved (v. 6). </a:t>
            </a:r>
          </a:p>
          <a:p>
            <a:r>
              <a:rPr lang="en-US" dirty="0" smtClean="0"/>
              <a:t>The decision is made by the elders </a:t>
            </a:r>
            <a:br>
              <a:rPr lang="en-US" dirty="0" smtClean="0"/>
            </a:br>
            <a:r>
              <a:rPr lang="en-US" dirty="0" smtClean="0"/>
              <a:t>(1 Peter 5:1–4).</a:t>
            </a:r>
            <a:endParaRPr lang="en-US" dirty="0"/>
          </a:p>
        </p:txBody>
      </p:sp>
    </p:spTree>
    <p:extLst>
      <p:ext uri="{BB962C8B-B14F-4D97-AF65-F5344CB8AC3E}">
        <p14:creationId xmlns:p14="http://schemas.microsoft.com/office/powerpoint/2010/main" val="3024410317"/>
      </p:ext>
    </p:extLst>
  </p:cSld>
  <p:clrMapOvr>
    <a:masterClrMapping/>
  </p:clrMapOvr>
  <p:transition xmlns:p14="http://schemas.microsoft.com/office/powerpoint/2010/mai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changed relationship…</a:t>
            </a:r>
            <a:endParaRPr lang="en-US" dirty="0"/>
          </a:p>
        </p:txBody>
      </p:sp>
      <p:sp>
        <p:nvSpPr>
          <p:cNvPr id="3" name="Content Placeholder 2"/>
          <p:cNvSpPr>
            <a:spLocks noGrp="1"/>
          </p:cNvSpPr>
          <p:nvPr>
            <p:ph idx="1"/>
          </p:nvPr>
        </p:nvSpPr>
        <p:spPr/>
        <p:txBody>
          <a:bodyPr/>
          <a:lstStyle/>
          <a:p>
            <a:r>
              <a:rPr lang="en-US" dirty="0" smtClean="0"/>
              <a:t>No longer eat with them.</a:t>
            </a:r>
          </a:p>
          <a:p>
            <a:pPr lvl="1"/>
            <a:r>
              <a:rPr lang="en-US" dirty="0" smtClean="0"/>
              <a:t>1 Corinthians 5:11</a:t>
            </a:r>
          </a:p>
          <a:p>
            <a:r>
              <a:rPr lang="en-US" dirty="0" smtClean="0"/>
              <a:t>Admonish them as a brother or sister in Christ. </a:t>
            </a:r>
          </a:p>
          <a:p>
            <a:pPr lvl="1"/>
            <a:r>
              <a:rPr lang="en-US" dirty="0" smtClean="0"/>
              <a:t>2 Thessalonians 3:15</a:t>
            </a:r>
          </a:p>
          <a:p>
            <a:r>
              <a:rPr lang="en-US" dirty="0" smtClean="0"/>
              <a:t>These things are not optional. </a:t>
            </a:r>
          </a:p>
          <a:p>
            <a:pPr lvl="1"/>
            <a:r>
              <a:rPr lang="en-US" dirty="0" smtClean="0"/>
              <a:t>Hebrews 13:17</a:t>
            </a:r>
            <a:endParaRPr lang="en-US" dirty="0"/>
          </a:p>
        </p:txBody>
      </p:sp>
    </p:spTree>
    <p:extLst>
      <p:ext uri="{BB962C8B-B14F-4D97-AF65-F5344CB8AC3E}">
        <p14:creationId xmlns:p14="http://schemas.microsoft.com/office/powerpoint/2010/main" val="248179427"/>
      </p:ext>
    </p:extLst>
  </p:cSld>
  <p:clrMapOvr>
    <a:masterClrMapping/>
  </p:clrMapOvr>
  <p:transition xmlns:p14="http://schemas.microsoft.com/office/powerpoint/2010/mai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members marked at other congregations?</a:t>
            </a:r>
            <a:endParaRPr lang="en-US" dirty="0"/>
          </a:p>
        </p:txBody>
      </p:sp>
      <p:sp>
        <p:nvSpPr>
          <p:cNvPr id="3" name="Content Placeholder 2"/>
          <p:cNvSpPr>
            <a:spLocks noGrp="1"/>
          </p:cNvSpPr>
          <p:nvPr>
            <p:ph idx="1"/>
          </p:nvPr>
        </p:nvSpPr>
        <p:spPr/>
        <p:txBody>
          <a:bodyPr/>
          <a:lstStyle/>
          <a:p>
            <a:r>
              <a:rPr lang="en-US" dirty="0" smtClean="0"/>
              <a:t>We obey the leaders over us. </a:t>
            </a:r>
          </a:p>
          <a:p>
            <a:pPr lvl="1"/>
            <a:r>
              <a:rPr lang="en-US" dirty="0" smtClean="0"/>
              <a:t>Hebrews 13:17; 1 Peter 5:1–3</a:t>
            </a:r>
          </a:p>
          <a:p>
            <a:r>
              <a:rPr lang="en-US" dirty="0" smtClean="0"/>
              <a:t>Local churches exist separately from one another—they are autonomous.</a:t>
            </a:r>
          </a:p>
          <a:p>
            <a:r>
              <a:rPr lang="en-US" dirty="0" smtClean="0"/>
              <a:t>Church discipline isn’t about a personal relationship, it is about the person’s salvation.</a:t>
            </a:r>
          </a:p>
          <a:p>
            <a:pPr lvl="1"/>
            <a:r>
              <a:rPr lang="en-US" dirty="0" smtClean="0"/>
              <a:t>Galatians 6:1–2</a:t>
            </a:r>
            <a:endParaRPr lang="en-US" dirty="0"/>
          </a:p>
        </p:txBody>
      </p:sp>
    </p:spTree>
    <p:extLst>
      <p:ext uri="{BB962C8B-B14F-4D97-AF65-F5344CB8AC3E}">
        <p14:creationId xmlns:p14="http://schemas.microsoft.com/office/powerpoint/2010/main" val="3216353062"/>
      </p:ext>
    </p:extLst>
  </p:cSld>
  <p:clrMapOvr>
    <a:masterClrMapping/>
  </p:clrMapOvr>
  <p:transition xmlns:p14="http://schemas.microsoft.com/office/powerpoint/2010/mai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p:txBody>
          <a:bodyPr/>
          <a:lstStyle/>
          <a:p>
            <a:r>
              <a:rPr lang="en-US" dirty="0" smtClean="0"/>
              <a:t>Inquire about the reason why they were disciplined. </a:t>
            </a:r>
          </a:p>
          <a:p>
            <a:r>
              <a:rPr lang="en-US" dirty="0" smtClean="0"/>
              <a:t>If it is something that has separated them from God, you should admonish them as a brother or sister. </a:t>
            </a:r>
            <a:endParaRPr lang="en-US" dirty="0"/>
          </a:p>
        </p:txBody>
      </p:sp>
    </p:spTree>
    <p:extLst>
      <p:ext uri="{BB962C8B-B14F-4D97-AF65-F5344CB8AC3E}">
        <p14:creationId xmlns:p14="http://schemas.microsoft.com/office/powerpoint/2010/main" val="595311134"/>
      </p:ext>
    </p:extLst>
  </p:cSld>
  <p:clrMapOvr>
    <a:masterClrMapping/>
  </p:clrMapOvr>
  <p:transition xmlns:p14="http://schemas.microsoft.com/office/powerpoint/2010/mai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a:t>
            </a:r>
            <a:endParaRPr lang="en-US" dirty="0"/>
          </a:p>
        </p:txBody>
      </p:sp>
      <p:sp>
        <p:nvSpPr>
          <p:cNvPr id="3" name="Content Placeholder 2"/>
          <p:cNvSpPr>
            <a:spLocks noGrp="1"/>
          </p:cNvSpPr>
          <p:nvPr>
            <p:ph idx="1"/>
          </p:nvPr>
        </p:nvSpPr>
        <p:spPr/>
        <p:txBody>
          <a:bodyPr/>
          <a:lstStyle/>
          <a:p>
            <a:r>
              <a:rPr lang="en-US" dirty="0" smtClean="0"/>
              <a:t>You must make a personal decision </a:t>
            </a:r>
            <a:br>
              <a:rPr lang="en-US" dirty="0" smtClean="0"/>
            </a:br>
            <a:r>
              <a:rPr lang="en-US" dirty="0" smtClean="0"/>
              <a:t>based on what will admonish that </a:t>
            </a:r>
            <a:br>
              <a:rPr lang="en-US" dirty="0" smtClean="0"/>
            </a:br>
            <a:r>
              <a:rPr lang="en-US" dirty="0" smtClean="0"/>
              <a:t>brother or sister to correct their life </a:t>
            </a:r>
            <a:br>
              <a:rPr lang="en-US" dirty="0" smtClean="0"/>
            </a:br>
            <a:r>
              <a:rPr lang="en-US" dirty="0" smtClean="0"/>
              <a:t>the most. </a:t>
            </a:r>
            <a:endParaRPr lang="en-US" dirty="0"/>
          </a:p>
        </p:txBody>
      </p:sp>
    </p:spTree>
    <p:extLst>
      <p:ext uri="{BB962C8B-B14F-4D97-AF65-F5344CB8AC3E}">
        <p14:creationId xmlns:p14="http://schemas.microsoft.com/office/powerpoint/2010/main" val="3707103770"/>
      </p:ext>
    </p:extLst>
  </p:cSld>
  <p:clrMapOvr>
    <a:masterClrMapping/>
  </p:clrMapOvr>
  <p:transition xmlns:p14="http://schemas.microsoft.com/office/powerpoint/2010/mai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551</Words>
  <Application>Microsoft Macintosh PowerPoint</Application>
  <PresentationFormat>On-screen Show (4:3)</PresentationFormat>
  <Paragraphs>57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1 Peter 5:1–3</vt:lpstr>
      <vt:lpstr>PowerPoint Presentation</vt:lpstr>
      <vt:lpstr>PowerPoint Presentation</vt:lpstr>
      <vt:lpstr>PowerPoint Presentation</vt:lpstr>
      <vt:lpstr>Church Discipline</vt:lpstr>
      <vt:lpstr>A changed relationship…</vt:lpstr>
      <vt:lpstr>What about members marked at other congregations?</vt:lpstr>
      <vt:lpstr>What should you do?</vt:lpstr>
      <vt:lpstr>Social Media</vt:lpstr>
      <vt:lpstr>PowerPoint Presentation</vt:lpstr>
      <vt:lpstr>Third Generation Phenomena</vt:lpstr>
      <vt:lpstr>Biblical Examples</vt:lpstr>
      <vt:lpstr>Biblical Examples</vt:lpstr>
      <vt:lpstr>Church History…</vt:lpstr>
      <vt:lpstr>How do we prevent it?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TERRY  FRANCIS</cp:lastModifiedBy>
  <cp:revision>16</cp:revision>
  <dcterms:created xsi:type="dcterms:W3CDTF">2013-03-31T11:28:29Z</dcterms:created>
  <dcterms:modified xsi:type="dcterms:W3CDTF">2014-03-30T12:00:00Z</dcterms:modified>
</cp:coreProperties>
</file>