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460" r:id="rId3"/>
    <p:sldId id="417" r:id="rId4"/>
    <p:sldId id="314" r:id="rId5"/>
    <p:sldId id="459" r:id="rId6"/>
    <p:sldId id="418" r:id="rId7"/>
    <p:sldId id="439" r:id="rId8"/>
    <p:sldId id="419" r:id="rId9"/>
    <p:sldId id="440" r:id="rId10"/>
    <p:sldId id="421" r:id="rId11"/>
    <p:sldId id="420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43" r:id="rId20"/>
    <p:sldId id="429" r:id="rId21"/>
    <p:sldId id="431" r:id="rId22"/>
    <p:sldId id="444" r:id="rId23"/>
    <p:sldId id="454" r:id="rId24"/>
    <p:sldId id="432" r:id="rId25"/>
    <p:sldId id="434" r:id="rId26"/>
    <p:sldId id="433" r:id="rId27"/>
    <p:sldId id="445" r:id="rId28"/>
    <p:sldId id="452" r:id="rId29"/>
    <p:sldId id="446" r:id="rId30"/>
    <p:sldId id="447" r:id="rId31"/>
    <p:sldId id="448" r:id="rId32"/>
    <p:sldId id="449" r:id="rId33"/>
    <p:sldId id="455" r:id="rId34"/>
    <p:sldId id="450" r:id="rId35"/>
    <p:sldId id="436" r:id="rId36"/>
    <p:sldId id="437" r:id="rId37"/>
    <p:sldId id="43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200"/>
    <a:srgbClr val="829D02"/>
    <a:srgbClr val="000000"/>
    <a:srgbClr val="F7FFB7"/>
    <a:srgbClr val="9D1D0C"/>
    <a:srgbClr val="842209"/>
    <a:srgbClr val="CF8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08" autoAdjust="0"/>
  </p:normalViewPr>
  <p:slideViewPr>
    <p:cSldViewPr snapToGrid="0" snapToObjects="1">
      <p:cViewPr varScale="1">
        <p:scale>
          <a:sx n="104" d="100"/>
          <a:sy n="104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1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0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6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5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8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4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8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1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6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7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1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0A38-5880-6F43-BE17-2B4035433584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D15D2-6D5B-1E45-95D6-519836FC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phesian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278A-8165-714E-9C68-DA024CAA48DA}" type="datetimeFigureOut">
              <a:rPr lang="en-US" smtClean="0"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42EA-78CA-324B-BF20-6826B7A24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003300"/>
            <a:ext cx="5361414" cy="7386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200" b="1" i="0" dirty="0" smtClean="0">
                <a:solidFill>
                  <a:schemeClr val="bg1"/>
                </a:solidFill>
                <a:latin typeface="Arial"/>
                <a:cs typeface="Arial"/>
              </a:rPr>
              <a:t>What God Has Done</a:t>
            </a:r>
            <a:endParaRPr lang="en-US" sz="4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691796"/>
            <a:ext cx="2977911" cy="7386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200" b="1" i="0" dirty="0" smtClean="0">
                <a:solidFill>
                  <a:schemeClr val="bg1"/>
                </a:solidFill>
                <a:latin typeface="Arial"/>
                <a:cs typeface="Arial"/>
              </a:rPr>
              <a:t>God’s Plan</a:t>
            </a:r>
            <a:endParaRPr lang="en-US" sz="4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2471904"/>
            <a:ext cx="4333901" cy="7386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200" b="1" i="0" dirty="0" smtClean="0">
                <a:solidFill>
                  <a:schemeClr val="bg1"/>
                </a:solidFill>
                <a:latin typeface="Arial"/>
                <a:cs typeface="Arial"/>
              </a:rPr>
              <a:t>To Walk </a:t>
            </a:r>
            <a:r>
              <a:rPr lang="en-US" sz="4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200" b="1" dirty="0" smtClean="0">
                <a:solidFill>
                  <a:schemeClr val="bg1"/>
                </a:solidFill>
                <a:latin typeface="Arial"/>
                <a:cs typeface="Arial"/>
              </a:rPr>
              <a:t>Worthy</a:t>
            </a:r>
            <a:endParaRPr lang="en-US" sz="4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9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Apostles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Prophets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Inspired teachers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Gave revelation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" name="Picture 1" descr="agabu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10498"/>
          <a:stretch/>
        </p:blipFill>
        <p:spPr>
          <a:xfrm rot="20787224">
            <a:off x="5058448" y="1338756"/>
            <a:ext cx="4085552" cy="427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664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Apostles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Prophets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Evangelists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“Bringers of good news”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89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6080906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Apostles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Prophets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Evangelists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Pastors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Elders/ Bishops/Shepherds</a:t>
            </a:r>
          </a:p>
          <a:p>
            <a:pPr marL="1200150" lvl="2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1 Timothy 3:1-7; 1 Peter 5:1-4</a:t>
            </a:r>
          </a:p>
          <a:p>
            <a:pPr marL="1200150" lvl="2" indent="-285750">
              <a:buFont typeface="Arial"/>
              <a:buChar char="•"/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99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60809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Apostles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Prophets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Evangelists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Pastors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Teachers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One who instructs</a:t>
            </a:r>
          </a:p>
        </p:txBody>
      </p:sp>
    </p:spTree>
    <p:extLst>
      <p:ext uri="{BB962C8B-B14F-4D97-AF65-F5344CB8AC3E}">
        <p14:creationId xmlns:p14="http://schemas.microsoft.com/office/powerpoint/2010/main" val="351410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To equip the saints to minister and edify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“Equip”– to set something broken</a:t>
            </a:r>
          </a:p>
        </p:txBody>
      </p:sp>
      <p:pic>
        <p:nvPicPr>
          <p:cNvPr id="2" name="Picture 1" descr=" c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1781" y="1277302"/>
            <a:ext cx="6858000" cy="4303395"/>
          </a:xfrm>
          <a:prstGeom prst="rect">
            <a:avLst/>
          </a:prstGeom>
          <a:effectLst>
            <a:glow rad="4445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0235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To equip the saints to minister and edify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“Equip”– to set something broken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Useful in spiritual service</a:t>
            </a:r>
          </a:p>
        </p:txBody>
      </p:sp>
      <p:pic>
        <p:nvPicPr>
          <p:cNvPr id="2" name="Picture 1" descr=" c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1781" y="1277302"/>
            <a:ext cx="6858000" cy="4303395"/>
          </a:xfrm>
          <a:prstGeom prst="rect">
            <a:avLst/>
          </a:prstGeom>
          <a:effectLst>
            <a:glow rad="4445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203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To equip the saints to minister and edify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“Equip”– to set something broken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Useful in spiritual service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Able to “Edify”– build up</a:t>
            </a:r>
          </a:p>
        </p:txBody>
      </p:sp>
    </p:spTree>
    <p:extLst>
      <p:ext uri="{BB962C8B-B14F-4D97-AF65-F5344CB8AC3E}">
        <p14:creationId xmlns:p14="http://schemas.microsoft.com/office/powerpoint/2010/main" val="404599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solidFill>
                  <a:srgbClr val="984807"/>
                </a:solidFill>
                <a:latin typeface="Arial"/>
                <a:cs typeface="Arial"/>
              </a:rPr>
              <a:t>To equip the saints to minister and edify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Unity of the faith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V. 5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A standard of belief; body of truth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Common understanding of right and wrong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1267" y="2144040"/>
            <a:ext cx="3372557" cy="1323439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“There is… ONE faith…”</a:t>
            </a:r>
            <a:endParaRPr lang="en-US" sz="40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279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solidFill>
                  <a:srgbClr val="984807"/>
                </a:solidFill>
                <a:latin typeface="Arial"/>
                <a:cs typeface="Arial"/>
              </a:rPr>
              <a:t>To equip the saints to minister and edify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Unity of the faith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V. 5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A standard of belief; body of truth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Common understanding of right and wrong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Desire to bring people to…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1267" y="2144040"/>
            <a:ext cx="3372557" cy="1323439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“There is… ONE faith…”</a:t>
            </a:r>
            <a:endParaRPr lang="en-US" sz="40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1444" y="3899900"/>
            <a:ext cx="3372557" cy="2554545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“…the knowledge of the Son of God…”</a:t>
            </a:r>
            <a:endParaRPr lang="en-US" sz="40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139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802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solidFill>
                  <a:srgbClr val="984807"/>
                </a:solidFill>
                <a:latin typeface="Arial"/>
                <a:cs typeface="Arial"/>
              </a:rPr>
              <a:t>To equip the saints to minister and edify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Unity of the faith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V. 5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A standard of belief; body of truth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Common understanding of right and wrong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smtClean="0">
                <a:latin typeface="Arial"/>
                <a:cs typeface="Arial"/>
              </a:rPr>
              <a:t>Based on… </a:t>
            </a:r>
            <a:endParaRPr lang="en-US" sz="26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1267" y="2144040"/>
            <a:ext cx="3372557" cy="1323439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“There is… ONE faith…”</a:t>
            </a:r>
            <a:endParaRPr lang="en-US" sz="40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1444" y="3899900"/>
            <a:ext cx="3372557" cy="2554545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“…the knowledge of the Son of God…”</a:t>
            </a:r>
            <a:endParaRPr lang="en-US" sz="40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248" y="1282768"/>
            <a:ext cx="6902101" cy="4708981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“…not </a:t>
            </a:r>
            <a:r>
              <a:rPr lang="en-US" sz="3000" b="1" i="1" dirty="0">
                <a:solidFill>
                  <a:schemeClr val="bg1"/>
                </a:solidFill>
                <a:latin typeface="Times New Roman"/>
                <a:cs typeface="Times New Roman"/>
              </a:rPr>
              <a:t>having my own righteousness, which is from the law, but that which is through faith in Christ, the righteousness which is from God by faith; </a:t>
            </a:r>
            <a:r>
              <a:rPr lang="en-US" sz="30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that </a:t>
            </a:r>
            <a:r>
              <a:rPr lang="en-US" sz="30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 may know Him and the power of His resurrection</a:t>
            </a:r>
            <a:r>
              <a:rPr lang="en-US" sz="30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and the fellowship of His sufferings, being conformed to His death, 11 if, by any means, I may attain to the resurrection from the dead</a:t>
            </a:r>
            <a:r>
              <a:rPr lang="en-US" sz="3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.”</a:t>
            </a:r>
          </a:p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(Philippians 3:9-11)</a:t>
            </a:r>
            <a:endParaRPr lang="en-US" sz="3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06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yton_manning_quarterback_training_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5000" cy="4699000"/>
          </a:xfrm>
          <a:prstGeom prst="rect">
            <a:avLst/>
          </a:prstGeom>
          <a:ln w="127000" cmpd="sng">
            <a:solidFill>
              <a:srgbClr val="3366FF"/>
            </a:solidFill>
          </a:ln>
        </p:spPr>
      </p:pic>
      <p:pic>
        <p:nvPicPr>
          <p:cNvPr id="7" name="Picture 6" descr="lineba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83" y="-46355"/>
            <a:ext cx="4308200" cy="6858000"/>
          </a:xfrm>
          <a:prstGeom prst="rect">
            <a:avLst/>
          </a:prstGeom>
          <a:ln w="127000" cmpd="sng">
            <a:solidFill>
              <a:srgbClr val="3366FF"/>
            </a:solidFill>
          </a:ln>
        </p:spPr>
      </p:pic>
      <p:pic>
        <p:nvPicPr>
          <p:cNvPr id="8" name="Picture 7" descr="20070502HO_Sepulveda_4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858"/>
            <a:ext cx="2956904" cy="2039099"/>
          </a:xfrm>
          <a:prstGeom prst="rect">
            <a:avLst/>
          </a:prstGeom>
          <a:ln w="127000" cmpd="sng">
            <a:solidFill>
              <a:srgbClr val="3366FF"/>
            </a:solidFill>
          </a:ln>
        </p:spPr>
      </p:pic>
      <p:pic>
        <p:nvPicPr>
          <p:cNvPr id="9" name="Picture 8" descr="new-england-patriots-bam-childress-training-camp-200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r="15628"/>
          <a:stretch/>
        </p:blipFill>
        <p:spPr>
          <a:xfrm>
            <a:off x="3130322" y="-46355"/>
            <a:ext cx="2860909" cy="6909312"/>
          </a:xfrm>
          <a:prstGeom prst="rect">
            <a:avLst/>
          </a:prstGeom>
          <a:ln w="1270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1525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Spiritual Maturity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“Perfect”– complete, not lacking</a:t>
            </a:r>
          </a:p>
        </p:txBody>
      </p:sp>
    </p:spTree>
    <p:extLst>
      <p:ext uri="{BB962C8B-B14F-4D97-AF65-F5344CB8AC3E}">
        <p14:creationId xmlns:p14="http://schemas.microsoft.com/office/powerpoint/2010/main" val="20932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Spiritual Maturity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“Perfect”– complete, not lacking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“The measure of the stature of the fullness of Christ”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4076" y="3515976"/>
            <a:ext cx="3221812" cy="378565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whom He foreknew, He also predestined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to be conformed to the image of His Son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that He might be the firstborn among many brethren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(Romans 8:29)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 rot="530950">
            <a:off x="4580018" y="1175223"/>
            <a:ext cx="5067527" cy="2706641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 smtClean="0">
                <a:latin typeface="Arial"/>
                <a:cs typeface="Arial"/>
              </a:rPr>
              <a:t>The process of becoming more like Christ every day</a:t>
            </a:r>
            <a:endParaRPr lang="en-US" sz="30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6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Doctrinal Stability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Arial"/>
                <a:cs typeface="Arial"/>
              </a:rPr>
              <a:t>Sound, healthy teaching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>
                <a:latin typeface="Arial"/>
                <a:cs typeface="Arial"/>
              </a:rPr>
              <a:t>Titus 1</a:t>
            </a:r>
            <a:r>
              <a:rPr lang="en-US" sz="2600" dirty="0" smtClean="0">
                <a:latin typeface="Arial"/>
                <a:cs typeface="Arial"/>
              </a:rPr>
              <a:t>:9; 2 Timothy 2:18</a:t>
            </a:r>
          </a:p>
        </p:txBody>
      </p:sp>
      <p:pic>
        <p:nvPicPr>
          <p:cNvPr id="2" name="Picture 1" descr="sample_left_column_image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15" y="357957"/>
            <a:ext cx="4454620" cy="445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54" y="3360844"/>
            <a:ext cx="5210715" cy="1569660"/>
          </a:xfrm>
          <a:prstGeom prst="rect">
            <a:avLst/>
          </a:prstGeom>
          <a:solidFill>
            <a:srgbClr val="829D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“…Holding fast the faithful word, as he has been taught, that he may be able, by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sound doctrine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both to exhort and convict those who contradict.”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798" y="4767639"/>
            <a:ext cx="7043222" cy="1569660"/>
          </a:xfrm>
          <a:prstGeom prst="rect">
            <a:avLst/>
          </a:prstGeom>
          <a:solidFill>
            <a:srgbClr val="5A72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“…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Hymenaeus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Philetus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are of this sort, who have strayed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concerning the truth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saying that the resurrection is already past;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and they have overthrown the faith of some.”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229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</p:txBody>
      </p:sp>
    </p:spTree>
    <p:extLst>
      <p:ext uri="{BB962C8B-B14F-4D97-AF65-F5344CB8AC3E}">
        <p14:creationId xmlns:p14="http://schemas.microsoft.com/office/powerpoint/2010/main" val="26100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Goals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serve!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4076" y="3515976"/>
            <a:ext cx="3221812" cy="378565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whom He foreknew, He also predestined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to be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conformed to the image of His Son, that He might be the firstborn among many brethren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(Romans 8:29)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93114" y="-61364"/>
            <a:ext cx="12274535" cy="6919363"/>
            <a:chOff x="-1009818" y="-61363"/>
            <a:chExt cx="12091239" cy="6858000"/>
          </a:xfrm>
        </p:grpSpPr>
        <p:pic>
          <p:nvPicPr>
            <p:cNvPr id="2" name="Picture 1" descr="sendme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313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9818" y="-61363"/>
              <a:ext cx="12091239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410778">
              <a:off x="6709664" y="1313925"/>
              <a:ext cx="18204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/>
                <a:t>Isaiah 6:8</a:t>
              </a:r>
              <a:endParaRPr lang="en-US" sz="3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73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Having then gifts differing according to the grace that is given to us, let us use them: 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ministry, let us use it in our ministering; he who teaches, in teaching;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 exhorts, in exhortation; he who gives, with liberality; he who leads, with diligence; he who shows mercy, with cheerfulness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46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let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us use them: if prophecy, let us prophesy in proportion to our faith;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ministry, let us use it in our ministering; he who teaches, in teaching;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who exhorts, in exhortation; he who gives, with liberality; he who leads,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496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them: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ministry, let us use it in our ministering; he who teaches, in teaching;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who exhorts, in exhortation; he who gives, with liberality; he who leads,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82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: 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ministry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let us use it in our ministering; he who teaches, in teaching; he who exhorts, in exhortation; he who gives, with liberality; he who leads, with diligence; he who shows mercy, with cheerfulness.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453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ministry, let us use it in our ministering;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teaches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teaching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who exhorts, in exhortation; he who gives, with liberality; he who leads,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025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God graces us with gifts (v. 7)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Given to us by Christ (v. 8)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Matthew 25:15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to one he gave five talents, to another two, and to another one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, to each according to his own ability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; and immediately he went on a journey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(Matthew 25:15)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135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ministry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let us use it in our ministering;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teaches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exhorts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, in exhortation; he who gives, with liberality; he who leads,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04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ministry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let us use it in our ministering;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teaches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exhorts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exhortation;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gives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with liberality; he who leads,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65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ministry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let us use it in our ministering;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teaches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exhorts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exhortation;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gives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with liberality;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leads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, with diligence; he who shows mercy, with cheerfulness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720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272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When taught properly, proper people want to be useful!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Using our gifts! 	(Romans 12:6-9)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Having then gifts differing according to the grace that is given to us, </a:t>
            </a:r>
            <a:r>
              <a:rPr lang="en-US" sz="2400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let us use them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if prophecy, let us prophesy in proportion to our faith;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ministry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let us use it in our ministering;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teaches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teaching;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exhorts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in exhortation;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gives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with liberality; he who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leads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with diligence; he who shows 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mercy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 with cheerfulness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(Romans 12:6-9)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2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1323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Growth</a:t>
              </a:r>
            </a:p>
            <a:p>
              <a:pPr algn="ctr"/>
              <a:r>
                <a:rPr lang="en-US" sz="3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(Ephesians 4:15-16)</a:t>
              </a:r>
              <a:endParaRPr lang="en-US" sz="3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487" y="1765300"/>
            <a:ext cx="5209641" cy="22467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000" b="1" i="1" dirty="0" smtClean="0">
                <a:solidFill>
                  <a:srgbClr val="842209"/>
                </a:solidFill>
                <a:latin typeface="Times New Roman"/>
                <a:cs typeface="Times New Roman"/>
              </a:rPr>
              <a:t>What is your ability?</a:t>
            </a:r>
            <a:endParaRPr lang="en-US" sz="7000" i="1" dirty="0" smtClean="0">
              <a:solidFill>
                <a:srgbClr val="842209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8598" y="3065816"/>
            <a:ext cx="29363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Your talent?</a:t>
            </a:r>
            <a:endParaRPr lang="en-US" sz="4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4012069"/>
            <a:ext cx="3062349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Your bent in life?</a:t>
            </a:r>
            <a:endParaRPr lang="en-US" sz="3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745" y="4273677"/>
            <a:ext cx="50481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i="1" dirty="0" smtClean="0">
                <a:latin typeface="Times New Roman"/>
                <a:cs typeface="Times New Roman"/>
              </a:rPr>
              <a:t>Your GIFT?</a:t>
            </a:r>
            <a:endParaRPr lang="en-US" sz="70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285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9794"/>
            <a:ext cx="9144000" cy="69477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3745" y="4273677"/>
            <a:ext cx="50481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Your GIFT?</a:t>
            </a:r>
            <a:endParaRPr lang="en-US" sz="7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2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9794"/>
            <a:ext cx="9144000" cy="69477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3745" y="4273677"/>
            <a:ext cx="45992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Your GIFT</a:t>
            </a:r>
            <a:endParaRPr lang="en-US" sz="7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32" y="3373507"/>
            <a:ext cx="44726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Remember</a:t>
            </a:r>
            <a:endParaRPr lang="en-US" sz="7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0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Arial"/>
                <a:cs typeface="Arial"/>
              </a:rPr>
              <a:t>God graces us with gifts (v. 7)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Given to us by Christ (v. 8)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Matthew 25:15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Some natural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Some developed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8705" y="0"/>
            <a:ext cx="3221812" cy="710963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to one he gave five talents, to another two, and to another one</a:t>
            </a:r>
            <a:r>
              <a:rPr lang="en-US" sz="2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, to each according to his own ability</a:t>
            </a:r>
            <a:r>
              <a:rPr lang="en-US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; and immediately he went on a journey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(Matthew 25:15)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226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God graces us with gifts (v. 7)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“</a:t>
            </a:r>
            <a:r>
              <a:rPr lang="en-US" sz="3000" b="1" i="1" dirty="0" smtClean="0">
                <a:latin typeface="Arial"/>
                <a:cs typeface="Arial"/>
              </a:rPr>
              <a:t>each</a:t>
            </a:r>
            <a:r>
              <a:rPr lang="en-US" sz="3000" dirty="0" smtClean="0">
                <a:latin typeface="Arial"/>
                <a:cs typeface="Arial"/>
              </a:rPr>
              <a:t> one of us”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906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God graces us with gifts (v. 7)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3000" b="1" i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each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one of us”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Everyone can do something!</a:t>
            </a:r>
          </a:p>
        </p:txBody>
      </p:sp>
    </p:spTree>
    <p:extLst>
      <p:ext uri="{BB962C8B-B14F-4D97-AF65-F5344CB8AC3E}">
        <p14:creationId xmlns:p14="http://schemas.microsoft.com/office/powerpoint/2010/main" val="318177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Paul lists those dealing with </a:t>
            </a:r>
            <a:r>
              <a:rPr lang="en-US" sz="3000" b="1" i="1" dirty="0" smtClean="0">
                <a:latin typeface="Arial"/>
                <a:cs typeface="Arial"/>
              </a:rPr>
              <a:t>teaching</a:t>
            </a:r>
            <a:r>
              <a:rPr lang="en-US" sz="3000" dirty="0" smtClean="0">
                <a:latin typeface="Arial"/>
                <a:cs typeface="Arial"/>
              </a:rPr>
              <a:t>. Foundational.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35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solidFill>
                  <a:srgbClr val="984807"/>
                </a:solidFill>
                <a:latin typeface="Arial"/>
                <a:cs typeface="Arial"/>
              </a:rPr>
              <a:t>Paul lists those dealing with </a:t>
            </a:r>
            <a:r>
              <a:rPr lang="en-US" sz="3000" b="1" i="1" dirty="0" smtClean="0">
                <a:solidFill>
                  <a:srgbClr val="984807"/>
                </a:solidFill>
                <a:latin typeface="Arial"/>
                <a:cs typeface="Arial"/>
              </a:rPr>
              <a:t>teaching</a:t>
            </a:r>
            <a:r>
              <a:rPr lang="en-US" sz="3000" dirty="0" smtClean="0">
                <a:solidFill>
                  <a:srgbClr val="984807"/>
                </a:solidFill>
                <a:latin typeface="Arial"/>
                <a:cs typeface="Arial"/>
              </a:rPr>
              <a:t>. Foundational.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Some are inspired; some are not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77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47619"/>
            <a:ext cx="5943600" cy="855555"/>
            <a:chOff x="0" y="1047619"/>
            <a:chExt cx="5943600" cy="855555"/>
          </a:xfrm>
        </p:grpSpPr>
        <p:sp>
          <p:nvSpPr>
            <p:cNvPr id="4" name="TextBox 3"/>
            <p:cNvSpPr txBox="1"/>
            <p:nvPr/>
          </p:nvSpPr>
          <p:spPr>
            <a:xfrm>
              <a:off x="203200" y="1047619"/>
              <a:ext cx="4962209" cy="78483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Arial"/>
                  <a:cs typeface="Arial"/>
                </a:rPr>
                <a:t>T</a:t>
              </a:r>
              <a:r>
                <a:rPr lang="en-US" sz="4500" b="1" i="0" dirty="0" smtClean="0">
                  <a:solidFill>
                    <a:schemeClr val="bg1"/>
                  </a:solidFill>
                  <a:latin typeface="Arial"/>
                  <a:cs typeface="Arial"/>
                </a:rPr>
                <a:t>o Use Your Gifts</a:t>
              </a:r>
              <a:endParaRPr lang="en-US" sz="4500" b="1" i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65300"/>
              <a:ext cx="5943600" cy="13787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100000">
                  <a:srgbClr val="CF8A2B"/>
                </a:gs>
              </a:gsLst>
              <a:lin ang="2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5443228"/>
            <a:ext cx="5568244" cy="2554111"/>
            <a:chOff x="203200" y="5443228"/>
            <a:chExt cx="5740400" cy="2554111"/>
          </a:xfrm>
        </p:grpSpPr>
        <p:sp>
          <p:nvSpPr>
            <p:cNvPr id="16" name="Rounded Rectangle 15"/>
            <p:cNvSpPr/>
            <p:nvPr/>
          </p:nvSpPr>
          <p:spPr>
            <a:xfrm>
              <a:off x="203200" y="5443228"/>
              <a:ext cx="5740400" cy="2554111"/>
            </a:xfrm>
            <a:prstGeom prst="roundRect">
              <a:avLst/>
            </a:prstGeom>
            <a:solidFill>
              <a:srgbClr val="9D1D0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71" y="5473198"/>
              <a:ext cx="5232554" cy="86177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Gifts</a:t>
              </a:r>
              <a:endParaRPr lang="en-US" sz="5000" b="1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48" y="1963547"/>
            <a:ext cx="5926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/>
                <a:cs typeface="Arial"/>
              </a:rPr>
              <a:t>What are the gifts?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Apostles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The twelve; Paul</a:t>
            </a:r>
          </a:p>
          <a:p>
            <a:pPr marL="1200150" lvl="2" indent="-285750">
              <a:buFont typeface="Arial"/>
              <a:buChar char="•"/>
            </a:pPr>
            <a:r>
              <a:rPr lang="en-US" sz="3000" dirty="0" smtClean="0">
                <a:latin typeface="Arial"/>
                <a:cs typeface="Arial"/>
              </a:rPr>
              <a:t>Those who had seen the resurrected Christ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" name="Picture 1" descr="12apost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461">
            <a:off x="5858842" y="1353216"/>
            <a:ext cx="3152331" cy="4288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28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1867</Words>
  <Application>Microsoft Office PowerPoint</Application>
  <PresentationFormat>On-screen Show (4:3)</PresentationFormat>
  <Paragraphs>243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Douglass Hills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McCrary</dc:creator>
  <cp:lastModifiedBy>BoothR</cp:lastModifiedBy>
  <cp:revision>226</cp:revision>
  <dcterms:created xsi:type="dcterms:W3CDTF">2012-08-24T17:42:44Z</dcterms:created>
  <dcterms:modified xsi:type="dcterms:W3CDTF">2013-08-15T01:00:19Z</dcterms:modified>
</cp:coreProperties>
</file>