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1" r:id="rId2"/>
    <p:sldId id="347" r:id="rId3"/>
    <p:sldId id="346" r:id="rId4"/>
    <p:sldId id="344" r:id="rId5"/>
    <p:sldId id="348" r:id="rId6"/>
    <p:sldId id="303" r:id="rId7"/>
    <p:sldId id="340" r:id="rId8"/>
    <p:sldId id="302" r:id="rId9"/>
    <p:sldId id="336" r:id="rId10"/>
    <p:sldId id="337" r:id="rId11"/>
    <p:sldId id="304" r:id="rId12"/>
    <p:sldId id="338" r:id="rId13"/>
    <p:sldId id="339" r:id="rId14"/>
    <p:sldId id="310" r:id="rId15"/>
    <p:sldId id="312" r:id="rId16"/>
    <p:sldId id="311" r:id="rId17"/>
    <p:sldId id="317" r:id="rId18"/>
    <p:sldId id="342" r:id="rId19"/>
    <p:sldId id="343" r:id="rId20"/>
    <p:sldId id="315" r:id="rId21"/>
    <p:sldId id="341" r:id="rId22"/>
    <p:sldId id="320" r:id="rId23"/>
    <p:sldId id="321" r:id="rId24"/>
    <p:sldId id="322" r:id="rId25"/>
    <p:sldId id="323" r:id="rId26"/>
    <p:sldId id="324" r:id="rId27"/>
    <p:sldId id="325" r:id="rId28"/>
    <p:sldId id="326" r:id="rId29"/>
    <p:sldId id="327" r:id="rId30"/>
    <p:sldId id="349" r:id="rId31"/>
    <p:sldId id="328" r:id="rId32"/>
    <p:sldId id="330" r:id="rId33"/>
    <p:sldId id="331" r:id="rId34"/>
    <p:sldId id="332" r:id="rId35"/>
    <p:sldId id="333" r:id="rId36"/>
    <p:sldId id="350" r:id="rId37"/>
    <p:sldId id="334" r:id="rId38"/>
    <p:sldId id="335" r:id="rId39"/>
    <p:sldId id="34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B7"/>
    <a:srgbClr val="9D1D0C"/>
    <a:srgbClr val="842209"/>
    <a:srgbClr val="CF8A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14654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335411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184396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10391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42721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88656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46687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340658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201061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231757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E10A38-5880-6F43-BE17-2B4035433584}" type="datetimeFigureOut">
              <a:rPr lang="en-US" smtClean="0"/>
              <a:t>8/14/2013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FD15D2-6D5B-1E45-95D6-519836FC69DD}" type="slidenum">
              <a:rPr lang="en-US" smtClean="0"/>
              <a:t>‹#›</a:t>
            </a:fld>
            <a:endParaRPr lang="en-US" dirty="0"/>
          </a:p>
        </p:txBody>
      </p:sp>
    </p:spTree>
    <p:extLst>
      <p:ext uri="{BB962C8B-B14F-4D97-AF65-F5344CB8AC3E}">
        <p14:creationId xmlns:p14="http://schemas.microsoft.com/office/powerpoint/2010/main" val="187493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Ephesians.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3567904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08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846182" cy="3970318"/>
          </a:xfrm>
          <a:prstGeom prst="rect">
            <a:avLst/>
          </a:prstGeom>
          <a:noFill/>
        </p:spPr>
        <p:txBody>
          <a:bodyPr wrap="square" rtlCol="0">
            <a:spAutoFit/>
          </a:bodyPr>
          <a:lstStyle/>
          <a:p>
            <a:pPr algn="ctr"/>
            <a:r>
              <a:rPr lang="en-US" sz="2800" b="1" dirty="0" smtClean="0">
                <a:solidFill>
                  <a:srgbClr val="9D1D0C"/>
                </a:solidFill>
                <a:latin typeface="Arial"/>
                <a:cs typeface="Arial"/>
              </a:rPr>
              <a:t>“Every spiritual </a:t>
            </a:r>
            <a:r>
              <a:rPr lang="en-US" sz="2800" b="1" dirty="0">
                <a:solidFill>
                  <a:srgbClr val="9D1D0C"/>
                </a:solidFill>
                <a:latin typeface="Arial"/>
                <a:cs typeface="Arial"/>
              </a:rPr>
              <a:t>b</a:t>
            </a:r>
            <a:r>
              <a:rPr lang="en-US" sz="2800" b="1" dirty="0" smtClean="0">
                <a:solidFill>
                  <a:srgbClr val="9D1D0C"/>
                </a:solidFill>
                <a:latin typeface="Arial"/>
                <a:cs typeface="Arial"/>
              </a:rPr>
              <a:t>lessings in the heavenly places…”</a:t>
            </a:r>
          </a:p>
          <a:p>
            <a:pPr algn="ctr"/>
            <a:r>
              <a:rPr lang="en-US" sz="2800" b="1" dirty="0" smtClean="0">
                <a:latin typeface="Arial"/>
                <a:cs typeface="Arial"/>
              </a:rPr>
              <a:t>He chose us • He predestined us</a:t>
            </a:r>
          </a:p>
          <a:p>
            <a:pPr algn="ctr"/>
            <a:r>
              <a:rPr lang="en-US" sz="2800" b="1" dirty="0" smtClean="0">
                <a:latin typeface="Arial"/>
                <a:cs typeface="Arial"/>
              </a:rPr>
              <a:t>He adopted us • He accepted us</a:t>
            </a:r>
          </a:p>
          <a:p>
            <a:pPr algn="ctr"/>
            <a:r>
              <a:rPr lang="en-US" sz="2800" b="1" dirty="0" smtClean="0">
                <a:latin typeface="Arial"/>
                <a:cs typeface="Arial"/>
              </a:rPr>
              <a:t>• He forgave us </a:t>
            </a:r>
          </a:p>
          <a:p>
            <a:pPr algn="ctr"/>
            <a:r>
              <a:rPr lang="en-US" sz="2800" b="1" dirty="0" smtClean="0">
                <a:latin typeface="Arial"/>
                <a:cs typeface="Arial"/>
              </a:rPr>
              <a:t>• He revealed to us</a:t>
            </a:r>
          </a:p>
          <a:p>
            <a:pPr algn="ctr"/>
            <a:r>
              <a:rPr lang="en-US" sz="2800" b="1" dirty="0" smtClean="0">
                <a:latin typeface="Arial"/>
                <a:cs typeface="Arial"/>
              </a:rPr>
              <a:t>• He gathered us </a:t>
            </a:r>
          </a:p>
          <a:p>
            <a:pPr algn="ctr"/>
            <a:r>
              <a:rPr lang="en-US" sz="2800" b="1" dirty="0" smtClean="0">
                <a:latin typeface="Arial"/>
                <a:cs typeface="Arial"/>
              </a:rPr>
              <a:t>• He gave an inheritance</a:t>
            </a:r>
          </a:p>
          <a:p>
            <a:pPr algn="ctr"/>
            <a:endParaRPr lang="en-US" sz="2800" b="1" dirty="0" smtClean="0">
              <a:latin typeface="Arial"/>
              <a:cs typeface="Arial"/>
            </a:endParaRPr>
          </a:p>
        </p:txBody>
      </p:sp>
      <p:grpSp>
        <p:nvGrpSpPr>
          <p:cNvPr id="11" name="Group 10"/>
          <p:cNvGrpSpPr/>
          <p:nvPr/>
        </p:nvGrpSpPr>
        <p:grpSpPr>
          <a:xfrm>
            <a:off x="203200" y="1259014"/>
            <a:ext cx="8940800" cy="5612587"/>
            <a:chOff x="5943600" y="1865074"/>
            <a:chExt cx="3200400" cy="5612587"/>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5493811"/>
            </a:xfrm>
            <a:prstGeom prst="rect">
              <a:avLst/>
            </a:prstGeom>
            <a:effectLst>
              <a:outerShdw blurRad="50800" dist="38100" dir="8100000" algn="tr" rotWithShape="0">
                <a:prstClr val="black">
                  <a:alpha val="40000"/>
                </a:prstClr>
              </a:outerShdw>
            </a:effectLst>
          </p:spPr>
          <p:txBody>
            <a:bodyPr wrap="square">
              <a:spAutoFit/>
            </a:bodyPr>
            <a:lstStyle/>
            <a:p>
              <a:r>
                <a:rPr lang="en-US" sz="2700" b="1" i="1" dirty="0">
                  <a:solidFill>
                    <a:schemeClr val="bg1"/>
                  </a:solidFill>
                  <a:latin typeface="Times New Roman"/>
                  <a:cs typeface="Times New Roman"/>
                </a:rPr>
                <a:t>“Therefore I also, after I heard of your faith in the Lord Jesus and your love for all the saints, do not cease to give thanks for you, making mention of you in my prayers</a:t>
              </a:r>
              <a:r>
                <a:rPr lang="en-US" sz="2700" b="1" i="1" dirty="0">
                  <a:solidFill>
                    <a:srgbClr val="FFFF00"/>
                  </a:solidFill>
                  <a:latin typeface="Times New Roman"/>
                  <a:cs typeface="Times New Roman"/>
                </a:rPr>
                <a:t>: that the God of our Lord Jesus Christ, the Father of glory, may give to you the spirit of wisdom and revelation in the knowledge of Him, the eyes of your understanding being enlightened;</a:t>
              </a:r>
              <a:r>
                <a:rPr lang="en-US" sz="2700" b="1" i="1" dirty="0">
                  <a:solidFill>
                    <a:schemeClr val="bg1"/>
                  </a:solidFill>
                  <a:latin typeface="Times New Roman"/>
                  <a:cs typeface="Times New Roman"/>
                </a:rPr>
                <a:t> that you may know what is the hope of His calling, what are the riches of the glory of His inheritance in the saints, and what is the exceeding greatness of His power toward us who believe, according to the working of His mighty power which He worked in Christ when He raised Him from the dead and seated Him at His right hand in the heavenly places…</a:t>
              </a:r>
              <a:r>
                <a:rPr lang="en-US" sz="2700" b="1" i="1" dirty="0" smtClean="0">
                  <a:solidFill>
                    <a:schemeClr val="bg1"/>
                  </a:solidFill>
                  <a:latin typeface="Times New Roman"/>
                  <a:cs typeface="Times New Roman"/>
                </a:rPr>
                <a:t>” (Ephesians 1:15-20)</a:t>
              </a:r>
              <a:endParaRPr lang="en-US" sz="2700" b="1" i="1" dirty="0">
                <a:solidFill>
                  <a:schemeClr val="bg1"/>
                </a:solidFill>
                <a:latin typeface="Times New Roman"/>
                <a:cs typeface="Times New Roman"/>
              </a:endParaRPr>
            </a:p>
          </p:txBody>
        </p:sp>
      </p:grpSp>
    </p:spTree>
    <p:extLst>
      <p:ext uri="{BB962C8B-B14F-4D97-AF65-F5344CB8AC3E}">
        <p14:creationId xmlns:p14="http://schemas.microsoft.com/office/powerpoint/2010/main" val="88412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564614" cy="523220"/>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Not that God may </a:t>
            </a:r>
            <a:r>
              <a:rPr lang="en-US" sz="2800" b="1" i="1" dirty="0" smtClean="0">
                <a:latin typeface="Arial"/>
                <a:cs typeface="Arial"/>
              </a:rPr>
              <a:t>not</a:t>
            </a:r>
            <a:r>
              <a:rPr lang="en-US" sz="2800" b="1" dirty="0" smtClean="0">
                <a:latin typeface="Arial"/>
                <a:cs typeface="Arial"/>
              </a:rPr>
              <a:t> give…</a:t>
            </a:r>
          </a:p>
        </p:txBody>
      </p:sp>
      <p:grpSp>
        <p:nvGrpSpPr>
          <p:cNvPr id="11" name="Group 10"/>
          <p:cNvGrpSpPr/>
          <p:nvPr/>
        </p:nvGrpSpPr>
        <p:grpSpPr>
          <a:xfrm>
            <a:off x="5771444" y="1259014"/>
            <a:ext cx="3372555" cy="5612587"/>
            <a:chOff x="5943600" y="1865074"/>
            <a:chExt cx="3200400" cy="5612587"/>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5493811"/>
            </a:xfrm>
            <a:prstGeom prst="rect">
              <a:avLst/>
            </a:prstGeom>
            <a:effectLst>
              <a:outerShdw blurRad="50800" dist="38100" dir="8100000" algn="tr" rotWithShape="0">
                <a:prstClr val="black">
                  <a:alpha val="40000"/>
                </a:prstClr>
              </a:outerShdw>
            </a:effectLst>
          </p:spPr>
          <p:txBody>
            <a:bodyPr wrap="square">
              <a:spAutoFit/>
            </a:bodyPr>
            <a:lstStyle/>
            <a:p>
              <a:r>
                <a:rPr lang="en-US" sz="2700" b="1" i="1" dirty="0" smtClean="0">
                  <a:solidFill>
                    <a:srgbClr val="FFFFFF"/>
                  </a:solidFill>
                  <a:latin typeface="Times New Roman"/>
                  <a:cs typeface="Times New Roman"/>
                </a:rPr>
                <a:t>“…</a:t>
              </a:r>
              <a:r>
                <a:rPr lang="en-US" sz="2700" b="1" i="1" dirty="0" smtClean="0">
                  <a:solidFill>
                    <a:srgbClr val="FFFF00"/>
                  </a:solidFill>
                  <a:latin typeface="Times New Roman"/>
                  <a:cs typeface="Times New Roman"/>
                </a:rPr>
                <a:t>that </a:t>
              </a:r>
              <a:r>
                <a:rPr lang="en-US" sz="2700" b="1" i="1" dirty="0">
                  <a:solidFill>
                    <a:srgbClr val="FFFF00"/>
                  </a:solidFill>
                  <a:latin typeface="Times New Roman"/>
                  <a:cs typeface="Times New Roman"/>
                </a:rPr>
                <a:t>the God of our Lord Jesus Christ, the Father of glory, may give to you the spirit of wisdom and revelation in the knowledge of Him, the eyes of your understanding being enlightened; </a:t>
              </a:r>
              <a:r>
                <a:rPr lang="en-US" sz="2700" b="1" i="1" dirty="0">
                  <a:solidFill>
                    <a:srgbClr val="FFFFFF"/>
                  </a:solidFill>
                  <a:latin typeface="Times New Roman"/>
                  <a:cs typeface="Times New Roman"/>
                </a:rPr>
                <a:t>that you may know what is the hope of His calling, </a:t>
              </a:r>
              <a:r>
                <a:rPr lang="en-US" sz="2700" b="1" i="1" dirty="0" smtClean="0">
                  <a:solidFill>
                    <a:srgbClr val="FFFFFF"/>
                  </a:solidFill>
                  <a:latin typeface="Times New Roman"/>
                  <a:cs typeface="Times New Roman"/>
                </a:rPr>
                <a:t>…”</a:t>
              </a:r>
              <a:endParaRPr lang="en-US" sz="2700" b="1" i="1" dirty="0">
                <a:solidFill>
                  <a:srgbClr val="FFFFFF"/>
                </a:solidFill>
                <a:latin typeface="Times New Roman"/>
                <a:cs typeface="Times New Roman"/>
              </a:endParaRPr>
            </a:p>
          </p:txBody>
        </p:sp>
      </p:grpSp>
    </p:spTree>
    <p:extLst>
      <p:ext uri="{BB962C8B-B14F-4D97-AF65-F5344CB8AC3E}">
        <p14:creationId xmlns:p14="http://schemas.microsoft.com/office/powerpoint/2010/main" val="297071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564614" cy="1815882"/>
          </a:xfrm>
          <a:prstGeom prst="rect">
            <a:avLst/>
          </a:prstGeom>
          <a:noFill/>
        </p:spPr>
        <p:txBody>
          <a:bodyPr wrap="square" rtlCol="0">
            <a:spAutoFit/>
          </a:bodyPr>
          <a:lstStyle/>
          <a:p>
            <a:pPr marL="457200" indent="-457200">
              <a:buFont typeface="Arial"/>
              <a:buChar char="•"/>
            </a:pPr>
            <a:r>
              <a:rPr lang="en-US" sz="2800" b="1" dirty="0" smtClean="0">
                <a:solidFill>
                  <a:schemeClr val="bg1">
                    <a:lumMod val="50000"/>
                  </a:schemeClr>
                </a:solidFill>
                <a:latin typeface="Arial"/>
                <a:cs typeface="Arial"/>
              </a:rPr>
              <a:t>Not that God may </a:t>
            </a:r>
            <a:r>
              <a:rPr lang="en-US" sz="2800" b="1" i="1" dirty="0" smtClean="0">
                <a:solidFill>
                  <a:schemeClr val="bg1">
                    <a:lumMod val="50000"/>
                  </a:schemeClr>
                </a:solidFill>
                <a:latin typeface="Arial"/>
                <a:cs typeface="Arial"/>
              </a:rPr>
              <a:t>not</a:t>
            </a:r>
            <a:r>
              <a:rPr lang="en-US" sz="2800" b="1" dirty="0" smtClean="0">
                <a:solidFill>
                  <a:schemeClr val="bg1">
                    <a:lumMod val="50000"/>
                  </a:schemeClr>
                </a:solidFill>
                <a:latin typeface="Arial"/>
                <a:cs typeface="Arial"/>
              </a:rPr>
              <a:t> give…</a:t>
            </a:r>
          </a:p>
          <a:p>
            <a:pPr marL="457200" indent="-457200">
              <a:buFont typeface="Arial"/>
              <a:buChar char="•"/>
            </a:pPr>
            <a:endParaRPr lang="en-US" sz="2800" b="1" dirty="0">
              <a:latin typeface="Arial"/>
              <a:cs typeface="Arial"/>
            </a:endParaRPr>
          </a:p>
          <a:p>
            <a:pPr marL="457200" indent="-457200">
              <a:buFont typeface="Arial"/>
              <a:buChar char="•"/>
            </a:pPr>
            <a:r>
              <a:rPr lang="en-US" sz="2800" b="1" dirty="0" smtClean="0">
                <a:latin typeface="Arial"/>
                <a:cs typeface="Arial"/>
              </a:rPr>
              <a:t>…but that that He gives and </a:t>
            </a:r>
            <a:r>
              <a:rPr lang="en-US" sz="2800" b="1" i="1" u="sng" dirty="0" smtClean="0">
                <a:latin typeface="Arial"/>
                <a:cs typeface="Arial"/>
              </a:rPr>
              <a:t>we</a:t>
            </a:r>
            <a:r>
              <a:rPr lang="en-US" sz="2800" b="1" dirty="0" smtClean="0">
                <a:latin typeface="Arial"/>
                <a:cs typeface="Arial"/>
              </a:rPr>
              <a:t> accept!</a:t>
            </a:r>
          </a:p>
        </p:txBody>
      </p:sp>
      <p:grpSp>
        <p:nvGrpSpPr>
          <p:cNvPr id="11" name="Group 10"/>
          <p:cNvGrpSpPr/>
          <p:nvPr/>
        </p:nvGrpSpPr>
        <p:grpSpPr>
          <a:xfrm>
            <a:off x="5771444" y="1259014"/>
            <a:ext cx="3372555" cy="5612587"/>
            <a:chOff x="5943600" y="1865074"/>
            <a:chExt cx="3200400" cy="5612587"/>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5493811"/>
            </a:xfrm>
            <a:prstGeom prst="rect">
              <a:avLst/>
            </a:prstGeom>
            <a:effectLst>
              <a:outerShdw blurRad="50800" dist="38100" dir="8100000" algn="tr" rotWithShape="0">
                <a:prstClr val="black">
                  <a:alpha val="40000"/>
                </a:prstClr>
              </a:outerShdw>
            </a:effectLst>
          </p:spPr>
          <p:txBody>
            <a:bodyPr wrap="square">
              <a:spAutoFit/>
            </a:bodyPr>
            <a:lstStyle/>
            <a:p>
              <a:r>
                <a:rPr lang="en-US" sz="2700" b="1" i="1" dirty="0" smtClean="0">
                  <a:solidFill>
                    <a:srgbClr val="FFFFFF"/>
                  </a:solidFill>
                  <a:latin typeface="Times New Roman"/>
                  <a:cs typeface="Times New Roman"/>
                </a:rPr>
                <a:t>“…</a:t>
              </a:r>
              <a:r>
                <a:rPr lang="en-US" sz="2700" b="1" i="1" dirty="0" smtClean="0">
                  <a:solidFill>
                    <a:srgbClr val="FFFF00"/>
                  </a:solidFill>
                  <a:latin typeface="Times New Roman"/>
                  <a:cs typeface="Times New Roman"/>
                </a:rPr>
                <a:t>that </a:t>
              </a:r>
              <a:r>
                <a:rPr lang="en-US" sz="2700" b="1" i="1" dirty="0">
                  <a:solidFill>
                    <a:srgbClr val="FFFF00"/>
                  </a:solidFill>
                  <a:latin typeface="Times New Roman"/>
                  <a:cs typeface="Times New Roman"/>
                </a:rPr>
                <a:t>the God of our Lord Jesus Christ, the Father of glory, may give to you the spirit of wisdom and revelation in the knowledge of Him, the eyes of your understanding being enlightened;</a:t>
              </a:r>
              <a:r>
                <a:rPr lang="en-US" sz="2700" b="1" i="1" dirty="0">
                  <a:solidFill>
                    <a:srgbClr val="FFFFFF"/>
                  </a:solidFill>
                  <a:latin typeface="Times New Roman"/>
                  <a:cs typeface="Times New Roman"/>
                </a:rPr>
                <a:t> that you may know what is the hope of His calling, </a:t>
              </a:r>
              <a:r>
                <a:rPr lang="en-US" sz="2700" b="1" i="1" dirty="0" smtClean="0">
                  <a:solidFill>
                    <a:srgbClr val="FFFFFF"/>
                  </a:solidFill>
                  <a:latin typeface="Times New Roman"/>
                  <a:cs typeface="Times New Roman"/>
                </a:rPr>
                <a:t>…”</a:t>
              </a:r>
              <a:endParaRPr lang="en-US" sz="2700" b="1" i="1" dirty="0">
                <a:solidFill>
                  <a:srgbClr val="FFFFFF"/>
                </a:solidFill>
                <a:latin typeface="Times New Roman"/>
                <a:cs typeface="Times New Roman"/>
              </a:endParaRPr>
            </a:p>
          </p:txBody>
        </p:sp>
      </p:grpSp>
    </p:spTree>
    <p:extLst>
      <p:ext uri="{BB962C8B-B14F-4D97-AF65-F5344CB8AC3E}">
        <p14:creationId xmlns:p14="http://schemas.microsoft.com/office/powerpoint/2010/main" val="125568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564614" cy="3108544"/>
          </a:xfrm>
          <a:prstGeom prst="rect">
            <a:avLst/>
          </a:prstGeom>
          <a:noFill/>
        </p:spPr>
        <p:txBody>
          <a:bodyPr wrap="square" rtlCol="0">
            <a:spAutoFit/>
          </a:bodyPr>
          <a:lstStyle/>
          <a:p>
            <a:pPr marL="457200" indent="-457200">
              <a:buFont typeface="Arial"/>
              <a:buChar char="•"/>
            </a:pPr>
            <a:r>
              <a:rPr lang="en-US" sz="2800" b="1" dirty="0" smtClean="0">
                <a:solidFill>
                  <a:schemeClr val="bg1">
                    <a:lumMod val="50000"/>
                  </a:schemeClr>
                </a:solidFill>
                <a:latin typeface="Arial"/>
                <a:cs typeface="Arial"/>
              </a:rPr>
              <a:t>Not that God may </a:t>
            </a:r>
            <a:r>
              <a:rPr lang="en-US" sz="2800" b="1" i="1" dirty="0" smtClean="0">
                <a:solidFill>
                  <a:schemeClr val="bg1">
                    <a:lumMod val="50000"/>
                  </a:schemeClr>
                </a:solidFill>
                <a:latin typeface="Arial"/>
                <a:cs typeface="Arial"/>
              </a:rPr>
              <a:t>not</a:t>
            </a:r>
            <a:r>
              <a:rPr lang="en-US" sz="2800" b="1" dirty="0" smtClean="0">
                <a:solidFill>
                  <a:schemeClr val="bg1">
                    <a:lumMod val="50000"/>
                  </a:schemeClr>
                </a:solidFill>
                <a:latin typeface="Arial"/>
                <a:cs typeface="Arial"/>
              </a:rPr>
              <a:t> give…</a:t>
            </a:r>
          </a:p>
          <a:p>
            <a:pPr marL="457200" indent="-457200">
              <a:buFont typeface="Arial"/>
              <a:buChar char="•"/>
            </a:pPr>
            <a:endParaRPr lang="en-US" sz="2800" b="1" dirty="0">
              <a:latin typeface="Arial"/>
              <a:cs typeface="Arial"/>
            </a:endParaRPr>
          </a:p>
          <a:p>
            <a:pPr marL="457200" indent="-457200">
              <a:buFont typeface="Arial"/>
              <a:buChar char="•"/>
            </a:pPr>
            <a:r>
              <a:rPr lang="en-US" sz="2800" b="1" dirty="0" smtClean="0">
                <a:solidFill>
                  <a:schemeClr val="bg1">
                    <a:lumMod val="50000"/>
                  </a:schemeClr>
                </a:solidFill>
                <a:latin typeface="Arial"/>
                <a:cs typeface="Arial"/>
              </a:rPr>
              <a:t>…but that that He gives and </a:t>
            </a:r>
            <a:r>
              <a:rPr lang="en-US" sz="2800" b="1" i="1" u="sng" dirty="0" smtClean="0">
                <a:solidFill>
                  <a:schemeClr val="bg1">
                    <a:lumMod val="50000"/>
                  </a:schemeClr>
                </a:solidFill>
                <a:latin typeface="Arial"/>
                <a:cs typeface="Arial"/>
              </a:rPr>
              <a:t>we</a:t>
            </a:r>
            <a:r>
              <a:rPr lang="en-US" sz="2800" b="1" dirty="0" smtClean="0">
                <a:solidFill>
                  <a:schemeClr val="bg1">
                    <a:lumMod val="50000"/>
                  </a:schemeClr>
                </a:solidFill>
                <a:latin typeface="Arial"/>
                <a:cs typeface="Arial"/>
              </a:rPr>
              <a:t> accept!</a:t>
            </a:r>
          </a:p>
          <a:p>
            <a:pPr marL="457200" indent="-457200">
              <a:buFont typeface="Arial"/>
              <a:buChar char="•"/>
            </a:pPr>
            <a:endParaRPr lang="en-US" sz="2800" b="1" dirty="0">
              <a:latin typeface="Arial"/>
              <a:cs typeface="Arial"/>
            </a:endParaRPr>
          </a:p>
          <a:p>
            <a:pPr marL="457200" indent="-457200">
              <a:buFont typeface="Arial"/>
              <a:buChar char="•"/>
            </a:pPr>
            <a:r>
              <a:rPr lang="en-US" sz="2800" b="1" dirty="0" smtClean="0">
                <a:latin typeface="Arial"/>
                <a:cs typeface="Arial"/>
              </a:rPr>
              <a:t>What Paul is speaking of is the </a:t>
            </a:r>
            <a:r>
              <a:rPr lang="en-US" sz="2800" b="1" dirty="0" smtClean="0">
                <a:solidFill>
                  <a:srgbClr val="9D1D0C"/>
                </a:solidFill>
                <a:latin typeface="Arial"/>
                <a:cs typeface="Arial"/>
              </a:rPr>
              <a:t>maturing process</a:t>
            </a:r>
          </a:p>
        </p:txBody>
      </p:sp>
      <p:grpSp>
        <p:nvGrpSpPr>
          <p:cNvPr id="11" name="Group 10"/>
          <p:cNvGrpSpPr/>
          <p:nvPr/>
        </p:nvGrpSpPr>
        <p:grpSpPr>
          <a:xfrm>
            <a:off x="5771444" y="1259014"/>
            <a:ext cx="3372555" cy="5612587"/>
            <a:chOff x="5943600" y="1865074"/>
            <a:chExt cx="3200400" cy="5612587"/>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5493811"/>
            </a:xfrm>
            <a:prstGeom prst="rect">
              <a:avLst/>
            </a:prstGeom>
            <a:effectLst>
              <a:outerShdw blurRad="50800" dist="38100" dir="8100000" algn="tr" rotWithShape="0">
                <a:prstClr val="black">
                  <a:alpha val="40000"/>
                </a:prstClr>
              </a:outerShdw>
            </a:effectLst>
          </p:spPr>
          <p:txBody>
            <a:bodyPr wrap="square">
              <a:spAutoFit/>
            </a:bodyPr>
            <a:lstStyle/>
            <a:p>
              <a:r>
                <a:rPr lang="en-US" sz="2700" b="1" i="1" dirty="0" smtClean="0">
                  <a:solidFill>
                    <a:srgbClr val="FFFFFF"/>
                  </a:solidFill>
                  <a:latin typeface="Times New Roman"/>
                  <a:cs typeface="Times New Roman"/>
                </a:rPr>
                <a:t>“…</a:t>
              </a:r>
              <a:r>
                <a:rPr lang="en-US" sz="2700" b="1" i="1" dirty="0" smtClean="0">
                  <a:solidFill>
                    <a:srgbClr val="FFFF00"/>
                  </a:solidFill>
                  <a:latin typeface="Times New Roman"/>
                  <a:cs typeface="Times New Roman"/>
                </a:rPr>
                <a:t>that </a:t>
              </a:r>
              <a:r>
                <a:rPr lang="en-US" sz="2700" b="1" i="1" dirty="0">
                  <a:solidFill>
                    <a:srgbClr val="FFFF00"/>
                  </a:solidFill>
                  <a:latin typeface="Times New Roman"/>
                  <a:cs typeface="Times New Roman"/>
                </a:rPr>
                <a:t>the God of our Lord Jesus Christ, the Father of glory, may give to you the spirit of wisdom and revelation in the knowledge of Him, the eyes of your understanding being enlightened;</a:t>
              </a:r>
              <a:r>
                <a:rPr lang="en-US" sz="2700" b="1" i="1" dirty="0">
                  <a:solidFill>
                    <a:srgbClr val="FFFFFF"/>
                  </a:solidFill>
                  <a:latin typeface="Times New Roman"/>
                  <a:cs typeface="Times New Roman"/>
                </a:rPr>
                <a:t> that you may know what is the hope of His calling, </a:t>
              </a:r>
              <a:r>
                <a:rPr lang="en-US" sz="2700" b="1" i="1" dirty="0" smtClean="0">
                  <a:solidFill>
                    <a:srgbClr val="FFFFFF"/>
                  </a:solidFill>
                  <a:latin typeface="Times New Roman"/>
                  <a:cs typeface="Times New Roman"/>
                </a:rPr>
                <a:t>…”</a:t>
              </a:r>
              <a:endParaRPr lang="en-US" sz="2700" b="1" i="1" dirty="0">
                <a:solidFill>
                  <a:srgbClr val="FFFFFF"/>
                </a:solidFill>
                <a:latin typeface="Times New Roman"/>
                <a:cs typeface="Times New Roman"/>
              </a:endParaRPr>
            </a:p>
          </p:txBody>
        </p:sp>
      </p:grpSp>
    </p:spTree>
    <p:extLst>
      <p:ext uri="{BB962C8B-B14F-4D97-AF65-F5344CB8AC3E}">
        <p14:creationId xmlns:p14="http://schemas.microsoft.com/office/powerpoint/2010/main" val="180292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grpSp>
        <p:nvGrpSpPr>
          <p:cNvPr id="17" name="Group 16"/>
          <p:cNvGrpSpPr/>
          <p:nvPr/>
        </p:nvGrpSpPr>
        <p:grpSpPr>
          <a:xfrm>
            <a:off x="0" y="2169862"/>
            <a:ext cx="5564614" cy="3273366"/>
            <a:chOff x="0" y="2169862"/>
            <a:chExt cx="5564614" cy="3273366"/>
          </a:xfrm>
        </p:grpSpPr>
        <p:sp>
          <p:nvSpPr>
            <p:cNvPr id="3" name="Rectangle 2"/>
            <p:cNvSpPr/>
            <p:nvPr/>
          </p:nvSpPr>
          <p:spPr>
            <a:xfrm>
              <a:off x="0" y="2169862"/>
              <a:ext cx="5564614" cy="3273366"/>
            </a:xfrm>
            <a:prstGeom prst="rect">
              <a:avLst/>
            </a:prstGeom>
            <a:solidFill>
              <a:schemeClr val="tx1">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707358" y="2169862"/>
              <a:ext cx="2848671" cy="3046988"/>
            </a:xfrm>
            <a:prstGeom prst="rect">
              <a:avLst/>
            </a:prstGeom>
            <a:noFill/>
          </p:spPr>
          <p:txBody>
            <a:bodyPr wrap="square" rtlCol="0">
              <a:spAutoFit/>
            </a:bodyPr>
            <a:lstStyle/>
            <a:p>
              <a:r>
                <a:rPr lang="en-US" sz="2400" dirty="0" smtClean="0">
                  <a:solidFill>
                    <a:schemeClr val="bg1"/>
                  </a:solidFill>
                </a:rPr>
                <a:t>“Yes, but it is a wonderful burden– it is an overabundance of blessings for which I cannot find enough time or words to express my gratitude.”</a:t>
              </a:r>
              <a:endParaRPr lang="en-US" sz="2400" dirty="0">
                <a:solidFill>
                  <a:schemeClr val="bg1"/>
                </a:solidFill>
              </a:endParaRPr>
            </a:p>
          </p:txBody>
        </p:sp>
      </p:grpSp>
      <p:grpSp>
        <p:nvGrpSpPr>
          <p:cNvPr id="16" name="Group 15"/>
          <p:cNvGrpSpPr/>
          <p:nvPr/>
        </p:nvGrpSpPr>
        <p:grpSpPr>
          <a:xfrm>
            <a:off x="62080" y="2000311"/>
            <a:ext cx="2645278" cy="3205842"/>
            <a:chOff x="62080" y="2000311"/>
            <a:chExt cx="2645278" cy="3205842"/>
          </a:xfrm>
        </p:grpSpPr>
        <p:pic>
          <p:nvPicPr>
            <p:cNvPr id="2" name="Picture 1" descr="rc-chap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00" y="2035593"/>
              <a:ext cx="2619158" cy="3170560"/>
            </a:xfrm>
            <a:prstGeom prst="rect">
              <a:avLst/>
            </a:prstGeom>
          </p:spPr>
        </p:pic>
        <p:sp>
          <p:nvSpPr>
            <p:cNvPr id="14" name="TextBox 13"/>
            <p:cNvSpPr txBox="1"/>
            <p:nvPr/>
          </p:nvSpPr>
          <p:spPr>
            <a:xfrm>
              <a:off x="62080" y="2000311"/>
              <a:ext cx="1494257" cy="369332"/>
            </a:xfrm>
            <a:prstGeom prst="rect">
              <a:avLst/>
            </a:prstGeom>
            <a:noFill/>
          </p:spPr>
          <p:txBody>
            <a:bodyPr wrap="none" rtlCol="0">
              <a:spAutoFit/>
            </a:bodyPr>
            <a:lstStyle/>
            <a:p>
              <a:r>
                <a:rPr lang="en-US" dirty="0" smtClean="0"/>
                <a:t>R.C. Chapman</a:t>
              </a:r>
              <a:endParaRPr lang="en-US" dirty="0"/>
            </a:p>
          </p:txBody>
        </p:sp>
      </p:grpSp>
    </p:spTree>
    <p:extLst>
      <p:ext uri="{BB962C8B-B14F-4D97-AF65-F5344CB8AC3E}">
        <p14:creationId xmlns:p14="http://schemas.microsoft.com/office/powerpoint/2010/main" val="287379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3" name="Rectangle 2"/>
          <p:cNvSpPr/>
          <p:nvPr/>
        </p:nvSpPr>
        <p:spPr>
          <a:xfrm>
            <a:off x="0" y="2169862"/>
            <a:ext cx="5564614" cy="3273366"/>
          </a:xfrm>
          <a:prstGeom prst="rect">
            <a:avLst/>
          </a:prstGeom>
          <a:solidFill>
            <a:schemeClr val="tx1">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rc-chap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00" y="2035593"/>
            <a:ext cx="2619158" cy="3170560"/>
          </a:xfrm>
          <a:prstGeom prst="rect">
            <a:avLst/>
          </a:prstGeom>
        </p:spPr>
      </p:pic>
      <p:sp>
        <p:nvSpPr>
          <p:cNvPr id="7" name="TextBox 6"/>
          <p:cNvSpPr txBox="1"/>
          <p:nvPr/>
        </p:nvSpPr>
        <p:spPr>
          <a:xfrm>
            <a:off x="2707358" y="2169862"/>
            <a:ext cx="2848671" cy="3046988"/>
          </a:xfrm>
          <a:prstGeom prst="rect">
            <a:avLst/>
          </a:prstGeom>
          <a:noFill/>
        </p:spPr>
        <p:txBody>
          <a:bodyPr wrap="square" rtlCol="0">
            <a:spAutoFit/>
          </a:bodyPr>
          <a:lstStyle/>
          <a:p>
            <a:r>
              <a:rPr lang="en-US" sz="2400" dirty="0" smtClean="0">
                <a:solidFill>
                  <a:schemeClr val="bg1"/>
                </a:solidFill>
              </a:rPr>
              <a:t>“Yes, but it is a wonderful burden– it is an overabundance of blessings for which I cannot find enough time or words to express my gratitude.”</a:t>
            </a:r>
            <a:endParaRPr lang="en-US" sz="2400" dirty="0">
              <a:solidFill>
                <a:schemeClr val="bg1"/>
              </a:solidFill>
            </a:endParaRPr>
          </a:p>
        </p:txBody>
      </p:sp>
      <p:sp>
        <p:nvSpPr>
          <p:cNvPr id="14" name="TextBox 13"/>
          <p:cNvSpPr txBox="1"/>
          <p:nvPr/>
        </p:nvSpPr>
        <p:spPr>
          <a:xfrm>
            <a:off x="62080" y="2000311"/>
            <a:ext cx="1494257" cy="369332"/>
          </a:xfrm>
          <a:prstGeom prst="rect">
            <a:avLst/>
          </a:prstGeom>
          <a:noFill/>
        </p:spPr>
        <p:txBody>
          <a:bodyPr wrap="none" rtlCol="0">
            <a:spAutoFit/>
          </a:bodyPr>
          <a:lstStyle/>
          <a:p>
            <a:r>
              <a:rPr lang="en-US" dirty="0" smtClean="0"/>
              <a:t>R.C. Chapman</a:t>
            </a:r>
            <a:endParaRPr lang="en-US" dirty="0"/>
          </a:p>
        </p:txBody>
      </p:sp>
      <p:sp>
        <p:nvSpPr>
          <p:cNvPr id="15" name="TextBox 14"/>
          <p:cNvSpPr txBox="1"/>
          <p:nvPr/>
        </p:nvSpPr>
        <p:spPr>
          <a:xfrm>
            <a:off x="5564614" y="2205144"/>
            <a:ext cx="3579387" cy="3046988"/>
          </a:xfrm>
          <a:prstGeom prst="rect">
            <a:avLst/>
          </a:prstGeom>
          <a:solidFill>
            <a:schemeClr val="bg1"/>
          </a:solidFill>
        </p:spPr>
        <p:txBody>
          <a:bodyPr wrap="square" rtlCol="0">
            <a:spAutoFit/>
          </a:bodyPr>
          <a:lstStyle/>
          <a:p>
            <a:r>
              <a:rPr lang="en-US" sz="3200" b="1" i="1" dirty="0">
                <a:latin typeface="Times New Roman"/>
                <a:cs typeface="Times New Roman"/>
              </a:rPr>
              <a:t>Blessed be the Lord, </a:t>
            </a:r>
            <a:r>
              <a:rPr lang="en-US" sz="3200" b="1" i="1" dirty="0" smtClean="0">
                <a:latin typeface="Times New Roman"/>
                <a:cs typeface="Times New Roman"/>
              </a:rPr>
              <a:t>who </a:t>
            </a:r>
            <a:r>
              <a:rPr lang="en-US" sz="3200" b="1" i="1" dirty="0">
                <a:latin typeface="Times New Roman"/>
                <a:cs typeface="Times New Roman"/>
              </a:rPr>
              <a:t>daily loads us with benefits, </a:t>
            </a:r>
            <a:r>
              <a:rPr lang="en-US" sz="3200" b="1" i="1" dirty="0" smtClean="0">
                <a:latin typeface="Times New Roman"/>
                <a:cs typeface="Times New Roman"/>
              </a:rPr>
              <a:t>the </a:t>
            </a:r>
            <a:r>
              <a:rPr lang="en-US" sz="3200" b="1" i="1" dirty="0">
                <a:latin typeface="Times New Roman"/>
                <a:cs typeface="Times New Roman"/>
              </a:rPr>
              <a:t>God of our salvation</a:t>
            </a:r>
            <a:r>
              <a:rPr lang="en-US" sz="3200" b="1" i="1" dirty="0" smtClean="0">
                <a:latin typeface="Times New Roman"/>
                <a:cs typeface="Times New Roman"/>
              </a:rPr>
              <a:t>!</a:t>
            </a:r>
          </a:p>
          <a:p>
            <a:r>
              <a:rPr lang="en-US" sz="3200" b="1" i="1" dirty="0" smtClean="0">
                <a:latin typeface="Times New Roman"/>
                <a:cs typeface="Times New Roman"/>
              </a:rPr>
              <a:t>(Psalm </a:t>
            </a:r>
            <a:r>
              <a:rPr lang="en-US" sz="3200" b="1" i="1" dirty="0">
                <a:latin typeface="Times New Roman"/>
                <a:cs typeface="Times New Roman"/>
              </a:rPr>
              <a:t>68:19</a:t>
            </a:r>
            <a:r>
              <a:rPr lang="en-US" sz="3200" b="1" i="1" dirty="0" smtClean="0">
                <a:latin typeface="Times New Roman"/>
                <a:cs typeface="Times New Roman"/>
              </a:rPr>
              <a:t>)</a:t>
            </a:r>
            <a:endParaRPr lang="en-US" sz="3200" b="1" i="1" dirty="0">
              <a:latin typeface="Times New Roman"/>
              <a:cs typeface="Times New Roman"/>
            </a:endParaRPr>
          </a:p>
        </p:txBody>
      </p:sp>
    </p:spTree>
    <p:extLst>
      <p:ext uri="{BB962C8B-B14F-4D97-AF65-F5344CB8AC3E}">
        <p14:creationId xmlns:p14="http://schemas.microsoft.com/office/powerpoint/2010/main" val="197708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564614" cy="954107"/>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How do we gain this enlightenment? Wisdom?</a:t>
            </a:r>
            <a:endParaRPr lang="en-US" sz="2800" dirty="0" smtClean="0">
              <a:latin typeface="Arial"/>
              <a:cs typeface="Arial"/>
            </a:endParaRPr>
          </a:p>
        </p:txBody>
      </p:sp>
      <p:sp>
        <p:nvSpPr>
          <p:cNvPr id="14" name="TextBox 13"/>
          <p:cNvSpPr txBox="1"/>
          <p:nvPr/>
        </p:nvSpPr>
        <p:spPr>
          <a:xfrm>
            <a:off x="0" y="3081840"/>
            <a:ext cx="5556029" cy="2062103"/>
          </a:xfrm>
          <a:prstGeom prst="rect">
            <a:avLst/>
          </a:prstGeom>
          <a:solidFill>
            <a:schemeClr val="bg1"/>
          </a:solidFill>
        </p:spPr>
        <p:txBody>
          <a:bodyPr wrap="square" rtlCol="0">
            <a:spAutoFit/>
          </a:bodyPr>
          <a:lstStyle/>
          <a:p>
            <a:r>
              <a:rPr lang="en-US" sz="3200" b="1" i="1" dirty="0" smtClean="0">
                <a:latin typeface="Times New Roman"/>
                <a:cs typeface="Times New Roman"/>
              </a:rPr>
              <a:t>“The entrance of Your words gives light; it gives understanding to the simple.” </a:t>
            </a:r>
          </a:p>
          <a:p>
            <a:r>
              <a:rPr lang="en-US" sz="3200" b="1" i="1" dirty="0" smtClean="0">
                <a:latin typeface="Times New Roman"/>
                <a:cs typeface="Times New Roman"/>
              </a:rPr>
              <a:t>(Psalm 119:130)</a:t>
            </a:r>
            <a:endParaRPr lang="en-US" sz="3200" b="1" i="1" dirty="0">
              <a:latin typeface="Times New Roman"/>
              <a:cs typeface="Times New Roman"/>
            </a:endParaRPr>
          </a:p>
        </p:txBody>
      </p:sp>
    </p:spTree>
    <p:extLst>
      <p:ext uri="{BB962C8B-B14F-4D97-AF65-F5344CB8AC3E}">
        <p14:creationId xmlns:p14="http://schemas.microsoft.com/office/powerpoint/2010/main" val="17999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564614" cy="2677656"/>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Where is this wisdom and knowledge taking us?</a:t>
            </a:r>
          </a:p>
          <a:p>
            <a:pPr marL="914400" lvl="1" indent="-457200">
              <a:buFont typeface="Arial"/>
              <a:buChar char="•"/>
            </a:pPr>
            <a:r>
              <a:rPr lang="en-US" sz="2800" dirty="0" smtClean="0">
                <a:latin typeface="Arial"/>
                <a:cs typeface="Arial"/>
              </a:rPr>
              <a:t>Into a deeper appreciation of His “exceeding” great power</a:t>
            </a:r>
          </a:p>
          <a:p>
            <a:pPr marL="914400" lvl="1" indent="-457200">
              <a:buFont typeface="Arial"/>
              <a:buChar char="•"/>
            </a:pPr>
            <a:endParaRPr lang="en-US" sz="2800" b="1" dirty="0" smtClean="0">
              <a:latin typeface="Arial"/>
              <a:cs typeface="Arial"/>
            </a:endParaRP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5270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03200" y="1276319"/>
            <a:ext cx="8940800" cy="5598986"/>
            <a:chOff x="5943600" y="1865074"/>
            <a:chExt cx="3200400" cy="5598986"/>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5262980"/>
            </a:xfrm>
            <a:prstGeom prst="rect">
              <a:avLst/>
            </a:prstGeom>
            <a:effectLst>
              <a:outerShdw blurRad="50800" dist="38100" dir="8100000" algn="tr" rotWithShape="0">
                <a:prstClr val="black">
                  <a:alpha val="40000"/>
                </a:prstClr>
              </a:outerShdw>
            </a:effectLst>
          </p:spPr>
          <p:txBody>
            <a:bodyPr wrap="square">
              <a:spAutoFit/>
            </a:bodyPr>
            <a:lstStyle/>
            <a:p>
              <a:r>
                <a:rPr lang="en-US" sz="2800" b="1" i="1" dirty="0" smtClean="0">
                  <a:solidFill>
                    <a:schemeClr val="bg1"/>
                  </a:solidFill>
                  <a:latin typeface="Times"/>
                  <a:cs typeface="Times"/>
                </a:rPr>
                <a:t>(Ephesians 2:1-10)</a:t>
              </a:r>
            </a:p>
            <a:p>
              <a:r>
                <a:rPr lang="en-US" sz="2800" b="1" i="1" dirty="0" smtClean="0">
                  <a:solidFill>
                    <a:schemeClr val="bg1"/>
                  </a:solidFill>
                  <a:latin typeface="Times"/>
                  <a:cs typeface="Times"/>
                </a:rPr>
                <a:t>And </a:t>
              </a:r>
              <a:r>
                <a:rPr lang="en-US" sz="2800" b="1" i="1" dirty="0">
                  <a:solidFill>
                    <a:schemeClr val="bg1"/>
                  </a:solidFill>
                  <a:latin typeface="Times"/>
                  <a:cs typeface="Times"/>
                </a:rPr>
                <a:t>you He made alive, who were dead in trespasses and sins, in which you once walked according to the course of this world, according to the prince of the power of the air, the spirit who now works in the sons of disobedience, among whom also we all once conducted ourselves in the lusts of our flesh, fulfilling the desires of the flesh and of the mind, and were by nature children of wrath, just as the others. </a:t>
              </a:r>
            </a:p>
            <a:p>
              <a:r>
                <a:rPr lang="en-US" sz="2800" b="1" i="1" dirty="0">
                  <a:solidFill>
                    <a:schemeClr val="bg1"/>
                  </a:solidFill>
                  <a:latin typeface="Times"/>
                  <a:cs typeface="Times"/>
                </a:rPr>
                <a:t>But God, who is rich in mercy, because of His great love with which He loved us, even when we were dead in trespasses, made us alive together with </a:t>
              </a:r>
              <a:r>
                <a:rPr lang="en-US" sz="2800" b="1" i="1" dirty="0" smtClean="0">
                  <a:solidFill>
                    <a:schemeClr val="bg1"/>
                  </a:solidFill>
                  <a:latin typeface="Times"/>
                  <a:cs typeface="Times"/>
                </a:rPr>
                <a:t>Christ…</a:t>
              </a:r>
              <a:endParaRPr lang="en-US" sz="2800" b="1" i="1" dirty="0">
                <a:solidFill>
                  <a:schemeClr val="bg1"/>
                </a:solidFill>
                <a:latin typeface="Times"/>
                <a:cs typeface="Times"/>
              </a:endParaRPr>
            </a:p>
          </p:txBody>
        </p:sp>
      </p:grpSp>
    </p:spTree>
    <p:extLst>
      <p:ext uri="{BB962C8B-B14F-4D97-AF65-F5344CB8AC3E}">
        <p14:creationId xmlns:p14="http://schemas.microsoft.com/office/powerpoint/2010/main" val="215814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846182" cy="3970318"/>
          </a:xfrm>
          <a:prstGeom prst="rect">
            <a:avLst/>
          </a:prstGeom>
          <a:noFill/>
        </p:spPr>
        <p:txBody>
          <a:bodyPr wrap="square" rtlCol="0">
            <a:spAutoFit/>
          </a:bodyPr>
          <a:lstStyle/>
          <a:p>
            <a:pPr algn="ctr"/>
            <a:r>
              <a:rPr lang="en-US" sz="2800" b="1" dirty="0" smtClean="0">
                <a:solidFill>
                  <a:srgbClr val="9D1D0C"/>
                </a:solidFill>
                <a:latin typeface="Arial"/>
                <a:cs typeface="Arial"/>
              </a:rPr>
              <a:t>“Every spiritual </a:t>
            </a:r>
            <a:r>
              <a:rPr lang="en-US" sz="2800" b="1" dirty="0">
                <a:solidFill>
                  <a:srgbClr val="9D1D0C"/>
                </a:solidFill>
                <a:latin typeface="Arial"/>
                <a:cs typeface="Arial"/>
              </a:rPr>
              <a:t>b</a:t>
            </a:r>
            <a:r>
              <a:rPr lang="en-US" sz="2800" b="1" dirty="0" smtClean="0">
                <a:solidFill>
                  <a:srgbClr val="9D1D0C"/>
                </a:solidFill>
                <a:latin typeface="Arial"/>
                <a:cs typeface="Arial"/>
              </a:rPr>
              <a:t>lessings in the heavenly places…”</a:t>
            </a:r>
          </a:p>
          <a:p>
            <a:pPr algn="ctr"/>
            <a:r>
              <a:rPr lang="en-US" sz="2800" b="1" dirty="0" smtClean="0">
                <a:latin typeface="Arial"/>
                <a:cs typeface="Arial"/>
              </a:rPr>
              <a:t>He chose us • He predestined us</a:t>
            </a:r>
          </a:p>
          <a:p>
            <a:pPr algn="ctr"/>
            <a:r>
              <a:rPr lang="en-US" sz="2800" b="1" dirty="0" smtClean="0">
                <a:latin typeface="Arial"/>
                <a:cs typeface="Arial"/>
              </a:rPr>
              <a:t>He adopted us • He accepted us</a:t>
            </a:r>
          </a:p>
          <a:p>
            <a:pPr algn="ctr"/>
            <a:r>
              <a:rPr lang="en-US" sz="2800" b="1" dirty="0" smtClean="0">
                <a:latin typeface="Arial"/>
                <a:cs typeface="Arial"/>
              </a:rPr>
              <a:t>• He forgave us </a:t>
            </a:r>
          </a:p>
          <a:p>
            <a:pPr algn="ctr"/>
            <a:r>
              <a:rPr lang="en-US" sz="2800" b="1" dirty="0" smtClean="0">
                <a:latin typeface="Arial"/>
                <a:cs typeface="Arial"/>
              </a:rPr>
              <a:t>• He revealed to us</a:t>
            </a:r>
          </a:p>
          <a:p>
            <a:pPr algn="ctr"/>
            <a:r>
              <a:rPr lang="en-US" sz="2800" b="1" dirty="0" smtClean="0">
                <a:latin typeface="Arial"/>
                <a:cs typeface="Arial"/>
              </a:rPr>
              <a:t>• He gathered us </a:t>
            </a:r>
          </a:p>
          <a:p>
            <a:pPr algn="ctr"/>
            <a:r>
              <a:rPr lang="en-US" sz="2800" b="1" dirty="0" smtClean="0">
                <a:latin typeface="Arial"/>
                <a:cs typeface="Arial"/>
              </a:rPr>
              <a:t>• He gave an inheritance</a:t>
            </a:r>
          </a:p>
          <a:p>
            <a:pPr algn="ctr"/>
            <a:endParaRPr lang="en-US" sz="2800" b="1" dirty="0" smtClean="0">
              <a:latin typeface="Arial"/>
              <a:cs typeface="Arial"/>
            </a:endParaRPr>
          </a:p>
        </p:txBody>
      </p:sp>
      <p:grpSp>
        <p:nvGrpSpPr>
          <p:cNvPr id="11" name="Group 10"/>
          <p:cNvGrpSpPr/>
          <p:nvPr/>
        </p:nvGrpSpPr>
        <p:grpSpPr>
          <a:xfrm>
            <a:off x="203200" y="1259014"/>
            <a:ext cx="8940800" cy="5598986"/>
            <a:chOff x="5943600" y="1865074"/>
            <a:chExt cx="3200400" cy="5598986"/>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4401205"/>
            </a:xfrm>
            <a:prstGeom prst="rect">
              <a:avLst/>
            </a:prstGeom>
            <a:effectLst>
              <a:outerShdw blurRad="50800" dist="38100" dir="8100000" algn="tr" rotWithShape="0">
                <a:prstClr val="black">
                  <a:alpha val="40000"/>
                </a:prstClr>
              </a:outerShdw>
            </a:effectLst>
          </p:spPr>
          <p:txBody>
            <a:bodyPr wrap="square">
              <a:spAutoFit/>
            </a:bodyPr>
            <a:lstStyle/>
            <a:p>
              <a:r>
                <a:rPr lang="en-US" sz="2800" b="1" i="1" dirty="0" smtClean="0">
                  <a:solidFill>
                    <a:schemeClr val="bg1"/>
                  </a:solidFill>
                  <a:latin typeface="Times"/>
                  <a:cs typeface="Times"/>
                </a:rPr>
                <a:t>...(</a:t>
              </a:r>
              <a:r>
                <a:rPr lang="en-US" sz="2800" b="1" i="1" dirty="0">
                  <a:solidFill>
                    <a:schemeClr val="bg1"/>
                  </a:solidFill>
                  <a:latin typeface="Times"/>
                  <a:cs typeface="Times"/>
                </a:rPr>
                <a:t>by grace you have been saved), and raised us up together, and made </a:t>
              </a:r>
              <a:r>
                <a:rPr lang="en-US" sz="2800" b="1" i="1" dirty="0" smtClean="0">
                  <a:solidFill>
                    <a:schemeClr val="bg1"/>
                  </a:solidFill>
                  <a:latin typeface="Times"/>
                  <a:cs typeface="Times"/>
                </a:rPr>
                <a:t>us sit </a:t>
              </a:r>
              <a:r>
                <a:rPr lang="en-US" sz="2800" b="1" i="1" dirty="0">
                  <a:solidFill>
                    <a:schemeClr val="bg1"/>
                  </a:solidFill>
                  <a:latin typeface="Times"/>
                  <a:cs typeface="Times"/>
                </a:rPr>
                <a:t>together in the heavenly places in Christ Jesus, that in the ages to come He might show the exceeding riches of His grace in His kindness toward us in Christ Jesus</a:t>
              </a:r>
              <a:r>
                <a:rPr lang="en-US" sz="2800" b="1" i="1" dirty="0" smtClean="0">
                  <a:solidFill>
                    <a:schemeClr val="bg1"/>
                  </a:solidFill>
                  <a:latin typeface="Times"/>
                  <a:cs typeface="Times"/>
                </a:rPr>
                <a:t>. </a:t>
              </a:r>
              <a:r>
                <a:rPr lang="en-US" sz="2800" b="1" i="1" dirty="0">
                  <a:solidFill>
                    <a:schemeClr val="bg1"/>
                  </a:solidFill>
                  <a:latin typeface="Times"/>
                  <a:cs typeface="Times"/>
                </a:rPr>
                <a:t>For by grace you have been saved through faith, and that not of yourselves; it is the gift of God, not of works, lest anyone should boast. For we are His workmanship, created in Christ Jesus for good works, which God prepared beforehand that we should walk in them.</a:t>
              </a:r>
            </a:p>
          </p:txBody>
        </p:sp>
      </p:grpSp>
    </p:spTree>
    <p:extLst>
      <p:ext uri="{BB962C8B-B14F-4D97-AF65-F5344CB8AC3E}">
        <p14:creationId xmlns:p14="http://schemas.microsoft.com/office/powerpoint/2010/main" val="117635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stretch>
            <a:fillRect/>
          </a:stretch>
        </p:blipFill>
        <p:spPr>
          <a:xfrm>
            <a:off x="0" y="457200"/>
            <a:ext cx="9144000" cy="5941239"/>
          </a:xfrm>
          <a:prstGeom prst="rect">
            <a:avLst/>
          </a:prstGeom>
        </p:spPr>
      </p:pic>
      <p:sp>
        <p:nvSpPr>
          <p:cNvPr id="8" name="TextBox 7"/>
          <p:cNvSpPr txBox="1"/>
          <p:nvPr/>
        </p:nvSpPr>
        <p:spPr>
          <a:xfrm>
            <a:off x="2147059" y="2580789"/>
            <a:ext cx="3121367" cy="861774"/>
          </a:xfrm>
          <a:prstGeom prst="rect">
            <a:avLst/>
          </a:prstGeom>
          <a:noFill/>
        </p:spPr>
        <p:txBody>
          <a:bodyPr wrap="none" rtlCol="0">
            <a:spAutoFit/>
          </a:bodyPr>
          <a:lstStyle/>
          <a:p>
            <a:pPr marL="285750" indent="-285750">
              <a:buFont typeface="Arial"/>
              <a:buChar char="•"/>
            </a:pPr>
            <a:r>
              <a:rPr lang="en-US" sz="5000" b="1" dirty="0" smtClean="0">
                <a:latin typeface="Arial"/>
                <a:cs typeface="Arial"/>
              </a:rPr>
              <a:t>Ephesus</a:t>
            </a:r>
            <a:endParaRPr lang="en-US" sz="5000" b="1" dirty="0">
              <a:latin typeface="Arial"/>
              <a:cs typeface="Arial"/>
            </a:endParaRPr>
          </a:p>
        </p:txBody>
      </p:sp>
      <p:sp>
        <p:nvSpPr>
          <p:cNvPr id="9" name="TextBox 8"/>
          <p:cNvSpPr txBox="1"/>
          <p:nvPr/>
        </p:nvSpPr>
        <p:spPr>
          <a:xfrm>
            <a:off x="746660" y="425327"/>
            <a:ext cx="1454244" cy="461665"/>
          </a:xfrm>
          <a:prstGeom prst="rect">
            <a:avLst/>
          </a:prstGeom>
          <a:noFill/>
        </p:spPr>
        <p:txBody>
          <a:bodyPr wrap="none" rtlCol="0">
            <a:spAutoFit/>
          </a:bodyPr>
          <a:lstStyle/>
          <a:p>
            <a:pPr marL="285750" indent="-285750">
              <a:buFont typeface="Arial"/>
              <a:buChar char="•"/>
            </a:pPr>
            <a:r>
              <a:rPr lang="en-US" sz="2400" dirty="0" smtClean="0">
                <a:latin typeface="Arial"/>
                <a:cs typeface="Arial"/>
              </a:rPr>
              <a:t>Philippi</a:t>
            </a:r>
            <a:endParaRPr lang="en-US" sz="2400" dirty="0">
              <a:latin typeface="Arial"/>
              <a:cs typeface="Arial"/>
            </a:endParaRPr>
          </a:p>
        </p:txBody>
      </p:sp>
      <p:sp>
        <p:nvSpPr>
          <p:cNvPr id="10" name="TextBox 9"/>
          <p:cNvSpPr txBox="1"/>
          <p:nvPr/>
        </p:nvSpPr>
        <p:spPr>
          <a:xfrm>
            <a:off x="55342" y="730430"/>
            <a:ext cx="2274982" cy="461665"/>
          </a:xfrm>
          <a:prstGeom prst="rect">
            <a:avLst/>
          </a:prstGeom>
          <a:noFill/>
        </p:spPr>
        <p:txBody>
          <a:bodyPr wrap="none" rtlCol="0">
            <a:spAutoFit/>
          </a:bodyPr>
          <a:lstStyle/>
          <a:p>
            <a:pPr marL="285750" indent="-285750">
              <a:buFont typeface="Arial"/>
              <a:buChar char="•"/>
            </a:pPr>
            <a:r>
              <a:rPr lang="en-US" sz="2400" dirty="0" smtClean="0">
                <a:latin typeface="Arial"/>
                <a:cs typeface="Arial"/>
              </a:rPr>
              <a:t>Thessalonica</a:t>
            </a:r>
            <a:endParaRPr lang="en-US" sz="2400" dirty="0">
              <a:latin typeface="Arial"/>
              <a:cs typeface="Arial"/>
            </a:endParaRPr>
          </a:p>
        </p:txBody>
      </p:sp>
      <p:sp>
        <p:nvSpPr>
          <p:cNvPr id="11" name="TextBox 10"/>
          <p:cNvSpPr txBox="1"/>
          <p:nvPr/>
        </p:nvSpPr>
        <p:spPr>
          <a:xfrm>
            <a:off x="122130" y="2526677"/>
            <a:ext cx="1415772" cy="461665"/>
          </a:xfrm>
          <a:prstGeom prst="rect">
            <a:avLst/>
          </a:prstGeom>
          <a:noFill/>
        </p:spPr>
        <p:txBody>
          <a:bodyPr wrap="none" rtlCol="0">
            <a:spAutoFit/>
          </a:bodyPr>
          <a:lstStyle/>
          <a:p>
            <a:pPr marL="285750" indent="-285750">
              <a:buFont typeface="Arial"/>
              <a:buChar char="•"/>
            </a:pPr>
            <a:r>
              <a:rPr lang="en-US" sz="2400" dirty="0" smtClean="0">
                <a:latin typeface="Arial"/>
                <a:cs typeface="Arial"/>
              </a:rPr>
              <a:t>Athens</a:t>
            </a:r>
            <a:endParaRPr lang="en-US" sz="2400" dirty="0">
              <a:latin typeface="Arial"/>
              <a:cs typeface="Arial"/>
            </a:endParaRPr>
          </a:p>
        </p:txBody>
      </p:sp>
      <p:sp>
        <p:nvSpPr>
          <p:cNvPr id="12" name="TextBox 11"/>
          <p:cNvSpPr txBox="1"/>
          <p:nvPr/>
        </p:nvSpPr>
        <p:spPr>
          <a:xfrm>
            <a:off x="535023" y="4328879"/>
            <a:ext cx="937276" cy="461665"/>
          </a:xfrm>
          <a:prstGeom prst="rect">
            <a:avLst/>
          </a:prstGeom>
          <a:noFill/>
        </p:spPr>
        <p:txBody>
          <a:bodyPr wrap="none" rtlCol="0">
            <a:spAutoFit/>
          </a:bodyPr>
          <a:lstStyle/>
          <a:p>
            <a:r>
              <a:rPr lang="en-US" sz="2400" dirty="0" smtClean="0">
                <a:latin typeface="Arial"/>
                <a:cs typeface="Arial"/>
              </a:rPr>
              <a:t>Crete</a:t>
            </a:r>
            <a:endParaRPr lang="en-US" sz="2400" dirty="0">
              <a:latin typeface="Arial"/>
              <a:cs typeface="Arial"/>
            </a:endParaRPr>
          </a:p>
        </p:txBody>
      </p:sp>
      <p:sp>
        <p:nvSpPr>
          <p:cNvPr id="13" name="TextBox 12"/>
          <p:cNvSpPr txBox="1"/>
          <p:nvPr/>
        </p:nvSpPr>
        <p:spPr>
          <a:xfrm>
            <a:off x="4920567" y="5456526"/>
            <a:ext cx="1159542" cy="461665"/>
          </a:xfrm>
          <a:prstGeom prst="rect">
            <a:avLst/>
          </a:prstGeom>
          <a:noFill/>
        </p:spPr>
        <p:txBody>
          <a:bodyPr wrap="none" rtlCol="0">
            <a:spAutoFit/>
          </a:bodyPr>
          <a:lstStyle/>
          <a:p>
            <a:r>
              <a:rPr lang="en-US" sz="2400" dirty="0" smtClean="0">
                <a:latin typeface="Arial"/>
                <a:cs typeface="Arial"/>
              </a:rPr>
              <a:t>Cyprus</a:t>
            </a:r>
            <a:endParaRPr lang="en-US" sz="2400" dirty="0">
              <a:latin typeface="Arial"/>
              <a:cs typeface="Arial"/>
            </a:endParaRPr>
          </a:p>
        </p:txBody>
      </p:sp>
      <p:pic>
        <p:nvPicPr>
          <p:cNvPr id="14" name="Picture 13" descr="diana te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257"/>
            <a:ext cx="9144000" cy="6508750"/>
          </a:xfrm>
          <a:prstGeom prst="rect">
            <a:avLst/>
          </a:prstGeom>
        </p:spPr>
      </p:pic>
      <p:pic>
        <p:nvPicPr>
          <p:cNvPr id="15" name="Picture 14" descr="Paul preach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55" y="541924"/>
            <a:ext cx="7565116" cy="596480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920783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Made Us Alive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564614" cy="1384995"/>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Upon whom are these blessings given?</a:t>
            </a:r>
          </a:p>
          <a:p>
            <a:pPr marL="914400" lvl="1" indent="-457200">
              <a:buFont typeface="Arial"/>
              <a:buChar char="•"/>
            </a:pPr>
            <a:r>
              <a:rPr lang="en-US" sz="2800" i="1" dirty="0" smtClean="0">
                <a:latin typeface="Arial"/>
                <a:cs typeface="Arial"/>
              </a:rPr>
              <a:t>Those alive? Worthy?</a:t>
            </a: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6661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Made Us Alive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564614" cy="2677656"/>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Upon whom are these blessings given?</a:t>
            </a:r>
          </a:p>
          <a:p>
            <a:pPr marL="914400" lvl="1" indent="-457200">
              <a:buFont typeface="Arial"/>
              <a:buChar char="•"/>
            </a:pPr>
            <a:r>
              <a:rPr lang="en-US" sz="2800" i="1" dirty="0" smtClean="0">
                <a:solidFill>
                  <a:schemeClr val="bg1">
                    <a:lumMod val="50000"/>
                  </a:schemeClr>
                </a:solidFill>
                <a:latin typeface="Arial"/>
                <a:cs typeface="Arial"/>
              </a:rPr>
              <a:t>Those alive? Worthy?</a:t>
            </a:r>
          </a:p>
          <a:p>
            <a:pPr marL="914400" lvl="1" indent="-457200">
              <a:buFont typeface="Arial"/>
              <a:buChar char="•"/>
            </a:pPr>
            <a:r>
              <a:rPr lang="en-US" sz="2800" i="1" dirty="0" smtClean="0">
                <a:latin typeface="Arial"/>
                <a:cs typeface="Arial"/>
              </a:rPr>
              <a:t>No, those DEAD &amp; SEPARATED!</a:t>
            </a:r>
          </a:p>
          <a:p>
            <a:pPr marL="914400" lvl="1" indent="-457200">
              <a:buFont typeface="Arial"/>
              <a:buChar char="•"/>
            </a:pPr>
            <a:endParaRPr lang="en-US" sz="2800" i="1" dirty="0" smtClean="0">
              <a:latin typeface="Arial"/>
              <a:cs typeface="Arial"/>
            </a:endParaRP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00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Made Us Alive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943600" cy="954107"/>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What killed us?</a:t>
            </a:r>
          </a:p>
          <a:p>
            <a:pPr marL="914400" lvl="1" indent="-457200">
              <a:buFont typeface="Arial"/>
              <a:buChar char="•"/>
            </a:pPr>
            <a:r>
              <a:rPr lang="en-US" sz="2800" i="1" dirty="0" smtClean="0">
                <a:latin typeface="Arial"/>
                <a:cs typeface="Arial"/>
              </a:rPr>
              <a:t>Our “trespasses” (Isaiah 59:2)</a:t>
            </a: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grpSp>
        <p:nvGrpSpPr>
          <p:cNvPr id="11" name="Group 10"/>
          <p:cNvGrpSpPr/>
          <p:nvPr/>
        </p:nvGrpSpPr>
        <p:grpSpPr>
          <a:xfrm>
            <a:off x="5765084" y="1270286"/>
            <a:ext cx="3372555" cy="5598986"/>
            <a:chOff x="5943600" y="1865074"/>
            <a:chExt cx="3200400" cy="5598986"/>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4247317"/>
            </a:xfrm>
            <a:prstGeom prst="rect">
              <a:avLst/>
            </a:prstGeom>
            <a:effectLst>
              <a:outerShdw blurRad="50800" dist="38100" dir="8100000" algn="tr" rotWithShape="0">
                <a:prstClr val="black">
                  <a:alpha val="40000"/>
                </a:prstClr>
              </a:outerShdw>
            </a:effectLst>
          </p:spPr>
          <p:txBody>
            <a:bodyPr wrap="square">
              <a:spAutoFit/>
            </a:bodyPr>
            <a:lstStyle/>
            <a:p>
              <a:pPr algn="ctr"/>
              <a:r>
                <a:rPr lang="en-US" sz="3000" b="1" i="1" dirty="0" smtClean="0">
                  <a:solidFill>
                    <a:schemeClr val="bg1"/>
                  </a:solidFill>
                  <a:latin typeface="Times New Roman"/>
                  <a:cs typeface="Times New Roman"/>
                </a:rPr>
                <a:t>“But </a:t>
              </a:r>
              <a:r>
                <a:rPr lang="en-US" sz="3000" b="1" i="1" dirty="0">
                  <a:solidFill>
                    <a:schemeClr val="bg1"/>
                  </a:solidFill>
                  <a:latin typeface="Times New Roman"/>
                  <a:cs typeface="Times New Roman"/>
                </a:rPr>
                <a:t>your iniquities have separated you from your God; </a:t>
              </a:r>
            </a:p>
            <a:p>
              <a:pPr algn="ctr"/>
              <a:r>
                <a:rPr lang="en-US" sz="3000" b="1" i="1" dirty="0">
                  <a:solidFill>
                    <a:schemeClr val="bg1"/>
                  </a:solidFill>
                  <a:latin typeface="Times New Roman"/>
                  <a:cs typeface="Times New Roman"/>
                </a:rPr>
                <a:t>	And your sins have hidden His face from you, </a:t>
              </a:r>
            </a:p>
            <a:p>
              <a:pPr algn="ctr"/>
              <a:r>
                <a:rPr lang="en-US" sz="3000" b="1" i="1" dirty="0">
                  <a:solidFill>
                    <a:schemeClr val="bg1"/>
                  </a:solidFill>
                  <a:latin typeface="Times New Roman"/>
                  <a:cs typeface="Times New Roman"/>
                </a:rPr>
                <a:t>	So that He will not </a:t>
              </a:r>
              <a:r>
                <a:rPr lang="en-US" sz="3000" b="1" i="1" dirty="0" smtClean="0">
                  <a:solidFill>
                    <a:schemeClr val="bg1"/>
                  </a:solidFill>
                  <a:latin typeface="Times New Roman"/>
                  <a:cs typeface="Times New Roman"/>
                </a:rPr>
                <a:t>hear.” </a:t>
              </a:r>
              <a:endParaRPr lang="en-US" sz="3000" b="1" i="1" dirty="0">
                <a:solidFill>
                  <a:schemeClr val="bg1"/>
                </a:solidFill>
                <a:latin typeface="Times New Roman"/>
                <a:cs typeface="Times New Roman"/>
              </a:endParaRPr>
            </a:p>
            <a:p>
              <a:pPr algn="ctr"/>
              <a:r>
                <a:rPr lang="en-US" sz="3000" b="1" i="1" dirty="0" smtClean="0">
                  <a:solidFill>
                    <a:schemeClr val="bg1"/>
                  </a:solidFill>
                  <a:latin typeface="Times New Roman"/>
                  <a:cs typeface="Times New Roman"/>
                </a:rPr>
                <a:t>(Isaiah </a:t>
              </a:r>
              <a:r>
                <a:rPr lang="en-US" sz="3000" b="1" i="1" dirty="0">
                  <a:solidFill>
                    <a:schemeClr val="bg1"/>
                  </a:solidFill>
                  <a:latin typeface="Times New Roman"/>
                  <a:cs typeface="Times New Roman"/>
                </a:rPr>
                <a:t>59:2</a:t>
              </a:r>
              <a:r>
                <a:rPr lang="en-US" sz="3000" b="1" i="1" dirty="0" smtClean="0">
                  <a:solidFill>
                    <a:schemeClr val="bg1"/>
                  </a:solidFill>
                  <a:latin typeface="Times New Roman"/>
                  <a:cs typeface="Times New Roman"/>
                </a:rPr>
                <a:t>)</a:t>
              </a:r>
              <a:endParaRPr lang="en-US" sz="3000" b="1" i="1" dirty="0">
                <a:solidFill>
                  <a:schemeClr val="bg1"/>
                </a:solidFill>
                <a:latin typeface="Times New Roman"/>
                <a:cs typeface="Times New Roman"/>
              </a:endParaRPr>
            </a:p>
          </p:txBody>
        </p:sp>
      </p:grpSp>
    </p:spTree>
    <p:extLst>
      <p:ext uri="{BB962C8B-B14F-4D97-AF65-F5344CB8AC3E}">
        <p14:creationId xmlns:p14="http://schemas.microsoft.com/office/powerpoint/2010/main" val="82217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Made Us Alive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943600" cy="1815882"/>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What killed us?</a:t>
            </a:r>
          </a:p>
          <a:p>
            <a:pPr marL="914400" lvl="1" indent="-457200">
              <a:buFont typeface="Arial"/>
              <a:buChar char="•"/>
            </a:pPr>
            <a:r>
              <a:rPr lang="en-US" sz="2800" i="1" dirty="0" smtClean="0">
                <a:solidFill>
                  <a:schemeClr val="bg1">
                    <a:lumMod val="50000"/>
                  </a:schemeClr>
                </a:solidFill>
                <a:latin typeface="Arial"/>
                <a:cs typeface="Arial"/>
              </a:rPr>
              <a:t>Our “trespasses” (Isaiah 59:2)</a:t>
            </a:r>
          </a:p>
          <a:p>
            <a:pPr marL="914400" lvl="1" indent="-457200">
              <a:buFont typeface="Arial"/>
              <a:buChar char="•"/>
            </a:pPr>
            <a:r>
              <a:rPr lang="en-US" sz="2800" i="1" dirty="0" smtClean="0">
                <a:latin typeface="Arial"/>
                <a:cs typeface="Arial"/>
              </a:rPr>
              <a:t>We followed the leadings of the world (v. 2)</a:t>
            </a: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330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Made Us Alive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943600" cy="2677656"/>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What killed us?</a:t>
            </a:r>
          </a:p>
          <a:p>
            <a:pPr marL="914400" lvl="1" indent="-457200">
              <a:buFont typeface="Arial"/>
              <a:buChar char="•"/>
            </a:pPr>
            <a:r>
              <a:rPr lang="en-US" sz="2800" i="1" dirty="0" smtClean="0">
                <a:solidFill>
                  <a:srgbClr val="7F7F7F"/>
                </a:solidFill>
                <a:latin typeface="Arial"/>
                <a:cs typeface="Arial"/>
              </a:rPr>
              <a:t>Our “trespasses” (Isaiah 59:2)</a:t>
            </a:r>
          </a:p>
          <a:p>
            <a:pPr marL="914400" lvl="1" indent="-457200">
              <a:buFont typeface="Arial"/>
              <a:buChar char="•"/>
            </a:pPr>
            <a:r>
              <a:rPr lang="en-US" sz="2800" i="1" dirty="0" smtClean="0">
                <a:solidFill>
                  <a:srgbClr val="7F7F7F"/>
                </a:solidFill>
                <a:latin typeface="Arial"/>
                <a:cs typeface="Arial"/>
              </a:rPr>
              <a:t>We followed the leadings of the world</a:t>
            </a:r>
          </a:p>
          <a:p>
            <a:pPr marL="914400" lvl="1" indent="-457200">
              <a:buFont typeface="Arial"/>
              <a:buChar char="•"/>
            </a:pPr>
            <a:r>
              <a:rPr lang="en-US" sz="2800" i="1" dirty="0" smtClean="0">
                <a:latin typeface="Arial"/>
                <a:cs typeface="Arial"/>
              </a:rPr>
              <a:t>We followed the leadings of Satan (v. 2)</a:t>
            </a: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8642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Made Us Alive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943600" cy="3108544"/>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What killed us?</a:t>
            </a:r>
          </a:p>
          <a:p>
            <a:pPr marL="914400" lvl="1" indent="-457200">
              <a:buFont typeface="Arial"/>
              <a:buChar char="•"/>
            </a:pPr>
            <a:r>
              <a:rPr lang="en-US" sz="2800" i="1" dirty="0" smtClean="0">
                <a:solidFill>
                  <a:srgbClr val="7F7F7F"/>
                </a:solidFill>
                <a:latin typeface="Arial"/>
                <a:cs typeface="Arial"/>
              </a:rPr>
              <a:t>Our “trespasses” (Isaiah 59:2)</a:t>
            </a:r>
          </a:p>
          <a:p>
            <a:pPr marL="914400" lvl="1" indent="-457200">
              <a:buFont typeface="Arial"/>
              <a:buChar char="•"/>
            </a:pPr>
            <a:r>
              <a:rPr lang="en-US" sz="2800" i="1" dirty="0" smtClean="0">
                <a:solidFill>
                  <a:srgbClr val="7F7F7F"/>
                </a:solidFill>
                <a:latin typeface="Arial"/>
                <a:cs typeface="Arial"/>
              </a:rPr>
              <a:t>We followed the leadings of the world</a:t>
            </a:r>
          </a:p>
          <a:p>
            <a:pPr marL="914400" lvl="1" indent="-457200">
              <a:buFont typeface="Arial"/>
              <a:buChar char="•"/>
            </a:pPr>
            <a:r>
              <a:rPr lang="en-US" sz="2800" i="1" dirty="0" smtClean="0">
                <a:solidFill>
                  <a:srgbClr val="7F7F7F"/>
                </a:solidFill>
                <a:latin typeface="Arial"/>
                <a:cs typeface="Arial"/>
              </a:rPr>
              <a:t>We followed the leadings of Satan</a:t>
            </a:r>
          </a:p>
          <a:p>
            <a:pPr marL="914400" lvl="1" indent="-457200">
              <a:buFont typeface="Arial"/>
              <a:buChar char="•"/>
            </a:pPr>
            <a:r>
              <a:rPr lang="en-US" sz="2800" i="1" dirty="0" smtClean="0">
                <a:latin typeface="Arial"/>
                <a:cs typeface="Arial"/>
              </a:rPr>
              <a:t>We followed our own lust (v. 3)</a:t>
            </a: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9215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Made Us Alive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943600" cy="3970318"/>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What killed us?</a:t>
            </a:r>
          </a:p>
          <a:p>
            <a:pPr marL="914400" lvl="1" indent="-457200">
              <a:buFont typeface="Arial"/>
              <a:buChar char="•"/>
            </a:pPr>
            <a:r>
              <a:rPr lang="en-US" sz="2800" i="1" dirty="0" smtClean="0">
                <a:solidFill>
                  <a:srgbClr val="7F7F7F"/>
                </a:solidFill>
                <a:latin typeface="Arial"/>
                <a:cs typeface="Arial"/>
              </a:rPr>
              <a:t>Our “trespasses” (Isaiah 59:2)</a:t>
            </a:r>
          </a:p>
          <a:p>
            <a:pPr marL="914400" lvl="1" indent="-457200">
              <a:buFont typeface="Arial"/>
              <a:buChar char="•"/>
            </a:pPr>
            <a:r>
              <a:rPr lang="en-US" sz="2800" i="1" dirty="0" smtClean="0">
                <a:solidFill>
                  <a:srgbClr val="7F7F7F"/>
                </a:solidFill>
                <a:latin typeface="Arial"/>
                <a:cs typeface="Arial"/>
              </a:rPr>
              <a:t>We followed the leadings of the world</a:t>
            </a:r>
          </a:p>
          <a:p>
            <a:pPr marL="914400" lvl="1" indent="-457200">
              <a:buFont typeface="Arial"/>
              <a:buChar char="•"/>
            </a:pPr>
            <a:r>
              <a:rPr lang="en-US" sz="2800" i="1" dirty="0" smtClean="0">
                <a:solidFill>
                  <a:srgbClr val="7F7F7F"/>
                </a:solidFill>
                <a:latin typeface="Arial"/>
                <a:cs typeface="Arial"/>
              </a:rPr>
              <a:t>We followed the leadings of Satan</a:t>
            </a:r>
          </a:p>
          <a:p>
            <a:pPr marL="914400" lvl="1" indent="-457200">
              <a:buFont typeface="Arial"/>
              <a:buChar char="•"/>
            </a:pPr>
            <a:r>
              <a:rPr lang="en-US" sz="2800" i="1" dirty="0" smtClean="0">
                <a:solidFill>
                  <a:srgbClr val="7F7F7F"/>
                </a:solidFill>
                <a:latin typeface="Arial"/>
                <a:cs typeface="Arial"/>
              </a:rPr>
              <a:t>We followed our own lust</a:t>
            </a:r>
          </a:p>
          <a:p>
            <a:pPr marL="914400" lvl="1" indent="-457200">
              <a:buFont typeface="Arial"/>
              <a:buChar char="•"/>
            </a:pPr>
            <a:r>
              <a:rPr lang="en-US" sz="2800" i="1" dirty="0" smtClean="0">
                <a:latin typeface="Arial"/>
                <a:cs typeface="Arial"/>
              </a:rPr>
              <a:t>Sin became our “nature” (v. 3)</a:t>
            </a:r>
          </a:p>
          <a:p>
            <a:pPr marL="914400" lvl="1" indent="-457200">
              <a:buFont typeface="Arial"/>
              <a:buChar char="•"/>
            </a:pPr>
            <a:endParaRPr lang="en-US" sz="2800" i="1" dirty="0" smtClean="0">
              <a:latin typeface="Arial"/>
              <a:cs typeface="Arial"/>
            </a:endParaRP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pic>
        <p:nvPicPr>
          <p:cNvPr id="3" name="Picture 2" descr="iStock_000003181669Medium.jp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11096" y="-1182156"/>
            <a:ext cx="7302313" cy="10673102"/>
          </a:xfrm>
          <a:prstGeom prst="rect">
            <a:avLst/>
          </a:prstGeom>
          <a:effectLst>
            <a:glow rad="279400">
              <a:schemeClr val="bg1">
                <a:alpha val="75000"/>
              </a:schemeClr>
            </a:glow>
          </a:effectLst>
        </p:spPr>
      </p:pic>
    </p:spTree>
    <p:extLst>
      <p:ext uri="{BB962C8B-B14F-4D97-AF65-F5344CB8AC3E}">
        <p14:creationId xmlns:p14="http://schemas.microsoft.com/office/powerpoint/2010/main" val="253121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Made Us Alive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943600" cy="2246769"/>
          </a:xfrm>
          <a:prstGeom prst="rect">
            <a:avLst/>
          </a:prstGeom>
          <a:noFill/>
        </p:spPr>
        <p:txBody>
          <a:bodyPr wrap="square" rtlCol="0">
            <a:spAutoFit/>
          </a:bodyPr>
          <a:lstStyle/>
          <a:p>
            <a:pPr lvl="1" indent="-457200">
              <a:buFont typeface="Arial"/>
              <a:buChar char="•"/>
            </a:pPr>
            <a:r>
              <a:rPr lang="en-US" sz="2800" b="1" dirty="0" smtClean="0">
                <a:latin typeface="Arial"/>
                <a:cs typeface="Arial"/>
              </a:rPr>
              <a:t>Paul’s point:  Without God, we are without hope</a:t>
            </a:r>
          </a:p>
          <a:p>
            <a:pPr lvl="2" indent="-457200">
              <a:buFont typeface="Arial"/>
              <a:buChar char="•"/>
            </a:pPr>
            <a:r>
              <a:rPr lang="en-US" sz="2800" dirty="0" smtClean="0">
                <a:latin typeface="Arial"/>
                <a:cs typeface="Arial"/>
              </a:rPr>
              <a:t>We </a:t>
            </a:r>
            <a:r>
              <a:rPr lang="en-US" sz="2800" dirty="0">
                <a:latin typeface="Arial"/>
                <a:cs typeface="Arial"/>
              </a:rPr>
              <a:t>accomplish </a:t>
            </a:r>
            <a:r>
              <a:rPr lang="en-US" sz="2800" b="1" dirty="0">
                <a:latin typeface="Arial"/>
                <a:cs typeface="Arial"/>
              </a:rPr>
              <a:t>NOTHING </a:t>
            </a:r>
            <a:r>
              <a:rPr lang="en-US" sz="2800" dirty="0">
                <a:latin typeface="Arial"/>
                <a:cs typeface="Arial"/>
              </a:rPr>
              <a:t>lasting or meaningful</a:t>
            </a:r>
          </a:p>
          <a:p>
            <a:pPr marL="457200" indent="-457200">
              <a:buFont typeface="Arial"/>
              <a:buChar char="•"/>
            </a:pPr>
            <a:endParaRPr lang="en-US" sz="2800" i="1" dirty="0" smtClean="0">
              <a:latin typeface="Arial"/>
              <a:cs typeface="Arial"/>
            </a:endParaRP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382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Made Us Alive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943600" cy="2677656"/>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Paul’s point:  Without God, we are without hope</a:t>
            </a:r>
          </a:p>
          <a:p>
            <a:pPr marL="457200" indent="-457200">
              <a:buFont typeface="Arial"/>
              <a:buChar char="•"/>
            </a:pPr>
            <a:endParaRPr lang="en-US" sz="2800" b="1" i="1" dirty="0">
              <a:latin typeface="Arial"/>
              <a:cs typeface="Arial"/>
            </a:endParaRPr>
          </a:p>
          <a:p>
            <a:pPr marL="457200" indent="-457200">
              <a:buFont typeface="Arial"/>
              <a:buChar char="•"/>
            </a:pPr>
            <a:r>
              <a:rPr lang="en-US" sz="2800" b="1" i="1" dirty="0" smtClean="0">
                <a:latin typeface="Arial"/>
                <a:cs typeface="Arial"/>
              </a:rPr>
              <a:t>We are alive because HE made us alive!</a:t>
            </a:r>
            <a:endParaRPr lang="en-US" sz="2800" i="1" dirty="0" smtClean="0">
              <a:latin typeface="Arial"/>
              <a:cs typeface="Arial"/>
            </a:endParaRPr>
          </a:p>
          <a:p>
            <a:pPr marL="914400" lvl="1" indent="-457200">
              <a:buFont typeface="Arial"/>
              <a:buChar char="•"/>
            </a:pPr>
            <a:endParaRPr lang="en-US" sz="2800" i="1" dirty="0" smtClean="0">
              <a:latin typeface="Arial"/>
              <a:cs typeface="Arial"/>
            </a:endParaRP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5560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Given Us Grace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765084" cy="523220"/>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“But God…” (v. 4)</a:t>
            </a:r>
            <a:endParaRPr lang="en-US" sz="2800" i="1" dirty="0" smtClean="0">
              <a:latin typeface="Arial"/>
              <a:cs typeface="Arial"/>
            </a:endParaRP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13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5782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Given Us Grace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765084" cy="3108544"/>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“But God…” (v. 4)</a:t>
            </a:r>
          </a:p>
          <a:p>
            <a:pPr marL="914400" lvl="1" indent="-457200">
              <a:buFont typeface="Arial"/>
              <a:buChar char="•"/>
            </a:pPr>
            <a:r>
              <a:rPr lang="en-US" sz="2800" i="1" dirty="0" smtClean="0">
                <a:latin typeface="Arial"/>
                <a:cs typeface="Arial"/>
              </a:rPr>
              <a:t>“Who is rich in mercy…”</a:t>
            </a:r>
          </a:p>
          <a:p>
            <a:pPr marL="1371600" lvl="2" indent="-457200">
              <a:buFont typeface="Arial"/>
              <a:buChar char="•"/>
            </a:pPr>
            <a:r>
              <a:rPr lang="en-US" sz="2800" i="1" dirty="0" smtClean="0">
                <a:latin typeface="Arial"/>
                <a:cs typeface="Arial"/>
              </a:rPr>
              <a:t>Motivated by love</a:t>
            </a:r>
          </a:p>
          <a:p>
            <a:pPr marL="1371600" lvl="2" indent="-457200">
              <a:buFont typeface="Arial"/>
              <a:buChar char="•"/>
            </a:pPr>
            <a:r>
              <a:rPr lang="en-US" sz="2800" i="1" dirty="0" smtClean="0">
                <a:latin typeface="Arial"/>
                <a:cs typeface="Arial"/>
              </a:rPr>
              <a:t>Expressed when were were enemies (Romans 5:8-10)</a:t>
            </a:r>
          </a:p>
          <a:p>
            <a:pPr marL="914400" lvl="1" indent="-457200">
              <a:buFont typeface="Arial"/>
              <a:buChar char="•"/>
            </a:pPr>
            <a:endParaRPr lang="en-US" sz="2800" i="1" dirty="0" smtClean="0">
              <a:latin typeface="Arial"/>
              <a:cs typeface="Arial"/>
            </a:endParaRP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grpSp>
        <p:nvGrpSpPr>
          <p:cNvPr id="11" name="Group 10"/>
          <p:cNvGrpSpPr/>
          <p:nvPr/>
        </p:nvGrpSpPr>
        <p:grpSpPr>
          <a:xfrm>
            <a:off x="5765084" y="1270286"/>
            <a:ext cx="3372555" cy="5598986"/>
            <a:chOff x="5943600" y="1865074"/>
            <a:chExt cx="3200400" cy="5598986"/>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5170646"/>
            </a:xfrm>
            <a:prstGeom prst="rect">
              <a:avLst/>
            </a:prstGeom>
            <a:effectLst>
              <a:outerShdw blurRad="50800" dist="38100" dir="8100000" algn="tr" rotWithShape="0">
                <a:prstClr val="black">
                  <a:alpha val="40000"/>
                </a:prstClr>
              </a:outerShdw>
            </a:effectLst>
          </p:spPr>
          <p:txBody>
            <a:bodyPr wrap="square">
              <a:spAutoFit/>
            </a:bodyPr>
            <a:lstStyle/>
            <a:p>
              <a:pPr algn="ctr"/>
              <a:r>
                <a:rPr lang="en-US" sz="3000" b="1" i="1" dirty="0" smtClean="0">
                  <a:solidFill>
                    <a:schemeClr val="bg1"/>
                  </a:solidFill>
                  <a:latin typeface="Times New Roman"/>
                  <a:cs typeface="Times New Roman"/>
                </a:rPr>
                <a:t>“But </a:t>
              </a:r>
              <a:r>
                <a:rPr lang="en-US" sz="3000" b="1" i="1" dirty="0">
                  <a:solidFill>
                    <a:schemeClr val="bg1"/>
                  </a:solidFill>
                  <a:latin typeface="Times New Roman"/>
                  <a:cs typeface="Times New Roman"/>
                </a:rPr>
                <a:t>God demonstrates His own love toward us, in that while we were still sinners, Christ died for us. Much more then, having now been justified by His blood, we shall be saved from </a:t>
              </a:r>
              <a:r>
                <a:rPr lang="en-US" sz="3000" b="1" i="1" dirty="0" smtClean="0">
                  <a:solidFill>
                    <a:schemeClr val="bg1"/>
                  </a:solidFill>
                  <a:latin typeface="Times New Roman"/>
                  <a:cs typeface="Times New Roman"/>
                </a:rPr>
                <a:t>wrath…</a:t>
              </a:r>
              <a:endParaRPr lang="en-US" sz="3000" b="1" i="1" dirty="0">
                <a:solidFill>
                  <a:schemeClr val="bg1"/>
                </a:solidFill>
                <a:latin typeface="Times New Roman"/>
                <a:cs typeface="Times New Roman"/>
              </a:endParaRPr>
            </a:p>
          </p:txBody>
        </p:sp>
      </p:grpSp>
    </p:spTree>
    <p:extLst>
      <p:ext uri="{BB962C8B-B14F-4D97-AF65-F5344CB8AC3E}">
        <p14:creationId xmlns:p14="http://schemas.microsoft.com/office/powerpoint/2010/main" val="287172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Given Us Grace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765084" cy="3108544"/>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“But God…” (v. 4)</a:t>
            </a:r>
          </a:p>
          <a:p>
            <a:pPr marL="914400" lvl="1" indent="-457200">
              <a:buFont typeface="Arial"/>
              <a:buChar char="•"/>
            </a:pPr>
            <a:r>
              <a:rPr lang="en-US" sz="2800" i="1" dirty="0" smtClean="0">
                <a:latin typeface="Arial"/>
                <a:cs typeface="Arial"/>
              </a:rPr>
              <a:t>“Who is rich in mercy…”</a:t>
            </a:r>
          </a:p>
          <a:p>
            <a:pPr marL="1371600" lvl="2" indent="-457200">
              <a:buFont typeface="Arial"/>
              <a:buChar char="•"/>
            </a:pPr>
            <a:r>
              <a:rPr lang="en-US" sz="2800" i="1" dirty="0" smtClean="0">
                <a:latin typeface="Arial"/>
                <a:cs typeface="Arial"/>
              </a:rPr>
              <a:t>Motivated by love</a:t>
            </a:r>
          </a:p>
          <a:p>
            <a:pPr marL="1371600" lvl="2" indent="-457200">
              <a:buFont typeface="Arial"/>
              <a:buChar char="•"/>
            </a:pPr>
            <a:r>
              <a:rPr lang="en-US" sz="2800" i="1" dirty="0" smtClean="0">
                <a:latin typeface="Arial"/>
                <a:cs typeface="Arial"/>
              </a:rPr>
              <a:t>Expressed when were were enemies (Romans 5:8-10)</a:t>
            </a:r>
          </a:p>
          <a:p>
            <a:pPr marL="914400" lvl="1" indent="-457200">
              <a:buFont typeface="Arial"/>
              <a:buChar char="•"/>
            </a:pPr>
            <a:endParaRPr lang="en-US" sz="2800" i="1" dirty="0" smtClean="0">
              <a:latin typeface="Arial"/>
              <a:cs typeface="Arial"/>
            </a:endParaRP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grpSp>
        <p:nvGrpSpPr>
          <p:cNvPr id="11" name="Group 10"/>
          <p:cNvGrpSpPr/>
          <p:nvPr/>
        </p:nvGrpSpPr>
        <p:grpSpPr>
          <a:xfrm>
            <a:off x="5765084" y="1270286"/>
            <a:ext cx="3372555" cy="5598986"/>
            <a:chOff x="5943600" y="1865074"/>
            <a:chExt cx="3200400" cy="5598986"/>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5170646"/>
            </a:xfrm>
            <a:prstGeom prst="rect">
              <a:avLst/>
            </a:prstGeom>
            <a:effectLst>
              <a:outerShdw blurRad="50800" dist="38100" dir="8100000" algn="tr" rotWithShape="0">
                <a:prstClr val="black">
                  <a:alpha val="40000"/>
                </a:prstClr>
              </a:outerShdw>
            </a:effectLst>
          </p:spPr>
          <p:txBody>
            <a:bodyPr wrap="square">
              <a:spAutoFit/>
            </a:bodyPr>
            <a:lstStyle/>
            <a:p>
              <a:pPr algn="ctr"/>
              <a:r>
                <a:rPr lang="en-US" sz="3000" b="1" i="1" dirty="0" smtClean="0">
                  <a:solidFill>
                    <a:schemeClr val="bg1"/>
                  </a:solidFill>
                  <a:latin typeface="Times New Roman"/>
                  <a:cs typeface="Times New Roman"/>
                </a:rPr>
                <a:t>“…through </a:t>
              </a:r>
              <a:r>
                <a:rPr lang="en-US" sz="3000" b="1" i="1" dirty="0">
                  <a:solidFill>
                    <a:schemeClr val="bg1"/>
                  </a:solidFill>
                  <a:latin typeface="Times New Roman"/>
                  <a:cs typeface="Times New Roman"/>
                </a:rPr>
                <a:t>Him. </a:t>
              </a:r>
              <a:r>
                <a:rPr lang="en-US" sz="3000" b="1" i="1" dirty="0">
                  <a:solidFill>
                    <a:srgbClr val="FFFF00"/>
                  </a:solidFill>
                  <a:latin typeface="Times New Roman"/>
                  <a:cs typeface="Times New Roman"/>
                </a:rPr>
                <a:t>For if when we were enemies we were reconciled to God through the death of His Son</a:t>
              </a:r>
              <a:r>
                <a:rPr lang="en-US" sz="3000" b="1" i="1" dirty="0">
                  <a:solidFill>
                    <a:schemeClr val="bg1"/>
                  </a:solidFill>
                  <a:latin typeface="Times New Roman"/>
                  <a:cs typeface="Times New Roman"/>
                </a:rPr>
                <a:t>, much more, having been reconciled, we shall be saved by His life</a:t>
              </a:r>
              <a:r>
                <a:rPr lang="en-US" sz="3000" b="1" i="1" dirty="0" smtClean="0">
                  <a:solidFill>
                    <a:schemeClr val="bg1"/>
                  </a:solidFill>
                  <a:latin typeface="Times New Roman"/>
                  <a:cs typeface="Times New Roman"/>
                </a:rPr>
                <a:t>.”</a:t>
              </a:r>
            </a:p>
            <a:p>
              <a:pPr algn="ctr"/>
              <a:r>
                <a:rPr lang="en-US" sz="3000" b="1" i="1" dirty="0" smtClean="0">
                  <a:solidFill>
                    <a:schemeClr val="bg1"/>
                  </a:solidFill>
                  <a:latin typeface="Times New Roman"/>
                  <a:cs typeface="Times New Roman"/>
                </a:rPr>
                <a:t>(Romans 5:8-10)</a:t>
              </a:r>
              <a:endParaRPr lang="en-US" sz="3000" b="1" i="1" dirty="0">
                <a:solidFill>
                  <a:schemeClr val="bg1"/>
                </a:solidFill>
                <a:latin typeface="Times New Roman"/>
                <a:cs typeface="Times New Roman"/>
              </a:endParaRPr>
            </a:p>
          </p:txBody>
        </p:sp>
      </p:grpSp>
    </p:spTree>
    <p:extLst>
      <p:ext uri="{BB962C8B-B14F-4D97-AF65-F5344CB8AC3E}">
        <p14:creationId xmlns:p14="http://schemas.microsoft.com/office/powerpoint/2010/main" val="90068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Given Us Grace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765084" cy="1384995"/>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In showing mercy, He…</a:t>
            </a:r>
          </a:p>
          <a:p>
            <a:pPr marL="914400" lvl="1" indent="-457200">
              <a:buFont typeface="Arial"/>
              <a:buChar char="•"/>
            </a:pPr>
            <a:r>
              <a:rPr lang="en-US" sz="2800" i="1" dirty="0" smtClean="0">
                <a:latin typeface="Arial"/>
                <a:cs typeface="Arial"/>
              </a:rPr>
              <a:t> He gave us life through Jesus Christ (v. 10)</a:t>
            </a: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226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Given Us Grace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765084" cy="2246769"/>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In showing mercy, He…</a:t>
            </a:r>
          </a:p>
          <a:p>
            <a:pPr marL="914400" lvl="1" indent="-457200">
              <a:buFont typeface="Arial"/>
              <a:buChar char="•"/>
            </a:pPr>
            <a:r>
              <a:rPr lang="en-US" sz="2800" i="1" dirty="0" smtClean="0">
                <a:solidFill>
                  <a:schemeClr val="bg1">
                    <a:lumMod val="50000"/>
                  </a:schemeClr>
                </a:solidFill>
                <a:latin typeface="Arial"/>
                <a:cs typeface="Arial"/>
              </a:rPr>
              <a:t> He gave us life through Jesus Christ (v. 10)</a:t>
            </a:r>
          </a:p>
          <a:p>
            <a:pPr marL="914400" lvl="1" indent="-457200">
              <a:buFont typeface="Arial"/>
              <a:buChar char="•"/>
            </a:pPr>
            <a:r>
              <a:rPr lang="en-US" sz="2800" i="1" dirty="0" smtClean="0">
                <a:latin typeface="Arial"/>
                <a:cs typeface="Arial"/>
              </a:rPr>
              <a:t>He “raised us up together in the heavenly places” (v. 6)</a:t>
            </a: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123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Given Us Grace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765084" cy="3108544"/>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In showing mercy, He…</a:t>
            </a:r>
          </a:p>
          <a:p>
            <a:pPr marL="914400" lvl="1" indent="-457200">
              <a:buFont typeface="Arial"/>
              <a:buChar char="•"/>
            </a:pPr>
            <a:r>
              <a:rPr lang="en-US" sz="2800" i="1" dirty="0" smtClean="0">
                <a:solidFill>
                  <a:srgbClr val="7F7F7F"/>
                </a:solidFill>
                <a:latin typeface="Arial"/>
                <a:cs typeface="Arial"/>
              </a:rPr>
              <a:t> He gave us life through Jesus Christ (v. 10)</a:t>
            </a:r>
          </a:p>
          <a:p>
            <a:pPr marL="914400" lvl="1" indent="-457200">
              <a:buFont typeface="Arial"/>
              <a:buChar char="•"/>
            </a:pPr>
            <a:r>
              <a:rPr lang="en-US" sz="2800" i="1" dirty="0" smtClean="0">
                <a:solidFill>
                  <a:srgbClr val="7F7F7F"/>
                </a:solidFill>
                <a:latin typeface="Arial"/>
                <a:cs typeface="Arial"/>
              </a:rPr>
              <a:t>He “raised us up together in the heavenly places” (v. 6)</a:t>
            </a:r>
          </a:p>
          <a:p>
            <a:pPr marL="914400" lvl="1" indent="-457200">
              <a:buFont typeface="Arial"/>
              <a:buChar char="•"/>
            </a:pPr>
            <a:r>
              <a:rPr lang="en-US" sz="2800" i="1" dirty="0" smtClean="0">
                <a:latin typeface="Arial"/>
                <a:cs typeface="Arial"/>
              </a:rPr>
              <a:t>In heaven, He longs to bless even more (v. 7)</a:t>
            </a: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97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Given Us Grace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765084" cy="707886"/>
          </a:xfrm>
          <a:prstGeom prst="rect">
            <a:avLst/>
          </a:prstGeom>
          <a:noFill/>
        </p:spPr>
        <p:txBody>
          <a:bodyPr wrap="square" rtlCol="0">
            <a:spAutoFit/>
          </a:bodyPr>
          <a:lstStyle/>
          <a:p>
            <a:pPr algn="ctr"/>
            <a:r>
              <a:rPr lang="en-US" sz="4000" b="1" dirty="0" smtClean="0">
                <a:latin typeface="Arial"/>
                <a:cs typeface="Arial"/>
              </a:rPr>
              <a:t>All because of GRACE.</a:t>
            </a:r>
            <a:endParaRPr lang="en-US" sz="4000" dirty="0" smtClean="0">
              <a:latin typeface="Arial"/>
              <a:cs typeface="Arial"/>
            </a:endParaRP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9932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Given Us Grace</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765084" cy="2554545"/>
          </a:xfrm>
          <a:prstGeom prst="rect">
            <a:avLst/>
          </a:prstGeom>
          <a:noFill/>
        </p:spPr>
        <p:txBody>
          <a:bodyPr wrap="square" rtlCol="0">
            <a:spAutoFit/>
          </a:bodyPr>
          <a:lstStyle/>
          <a:p>
            <a:pPr algn="ctr"/>
            <a:r>
              <a:rPr lang="en-US" sz="4000" b="1" dirty="0" smtClean="0">
                <a:latin typeface="Arial"/>
                <a:cs typeface="Arial"/>
              </a:rPr>
              <a:t>All because of GRACE.</a:t>
            </a:r>
          </a:p>
          <a:p>
            <a:pPr algn="ctr"/>
            <a:endParaRPr lang="en-US" sz="4000" b="1" dirty="0">
              <a:latin typeface="Arial"/>
              <a:cs typeface="Arial"/>
            </a:endParaRPr>
          </a:p>
          <a:p>
            <a:pPr algn="ctr"/>
            <a:r>
              <a:rPr lang="en-US" sz="4000" b="1" dirty="0" smtClean="0">
                <a:latin typeface="Arial"/>
                <a:cs typeface="Arial"/>
              </a:rPr>
              <a:t>It is the “gift of God”-- we can’t earn it.</a:t>
            </a:r>
            <a:endParaRPr lang="en-US" sz="4000" dirty="0" smtClean="0">
              <a:latin typeface="Arial"/>
              <a:cs typeface="Arial"/>
            </a:endParaRP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6941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Conclusion</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765084" cy="2554545"/>
          </a:xfrm>
          <a:prstGeom prst="rect">
            <a:avLst/>
          </a:prstGeom>
          <a:noFill/>
        </p:spPr>
        <p:txBody>
          <a:bodyPr wrap="square" rtlCol="0">
            <a:spAutoFit/>
          </a:bodyPr>
          <a:lstStyle/>
          <a:p>
            <a:pPr marL="457200" indent="-457200">
              <a:buFont typeface="Arial"/>
              <a:buChar char="•"/>
            </a:pPr>
            <a:r>
              <a:rPr lang="en-US" sz="3200" b="1" dirty="0" smtClean="0">
                <a:latin typeface="Arial"/>
                <a:cs typeface="Arial"/>
              </a:rPr>
              <a:t>We are prone to forget…</a:t>
            </a:r>
          </a:p>
          <a:p>
            <a:pPr marL="914400" lvl="1" indent="-457200">
              <a:buFont typeface="Arial"/>
              <a:buChar char="•"/>
            </a:pPr>
            <a:r>
              <a:rPr lang="en-US" sz="3200" dirty="0" smtClean="0">
                <a:latin typeface="Arial"/>
                <a:cs typeface="Arial"/>
              </a:rPr>
              <a:t>How fortunate we are…</a:t>
            </a:r>
          </a:p>
          <a:p>
            <a:pPr marL="914400" lvl="1" indent="-457200">
              <a:buFont typeface="Arial"/>
              <a:buChar char="•"/>
            </a:pPr>
            <a:r>
              <a:rPr lang="en-US" sz="3200" dirty="0" smtClean="0">
                <a:latin typeface="Arial"/>
                <a:cs typeface="Arial"/>
              </a:rPr>
              <a:t>How useless we are…</a:t>
            </a:r>
          </a:p>
          <a:p>
            <a:pPr marL="914400" lvl="1" indent="-457200">
              <a:buFont typeface="Arial"/>
              <a:buChar char="•"/>
            </a:pPr>
            <a:r>
              <a:rPr lang="en-US" sz="3200" dirty="0" smtClean="0">
                <a:latin typeface="Arial"/>
                <a:cs typeface="Arial"/>
              </a:rPr>
              <a:t>How much we can’t fix our condition…</a:t>
            </a: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9185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Conclusion</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765084" cy="3046988"/>
          </a:xfrm>
          <a:prstGeom prst="rect">
            <a:avLst/>
          </a:prstGeom>
          <a:noFill/>
        </p:spPr>
        <p:txBody>
          <a:bodyPr wrap="square" rtlCol="0">
            <a:spAutoFit/>
          </a:bodyPr>
          <a:lstStyle/>
          <a:p>
            <a:pPr marL="457200" indent="-457200">
              <a:buFont typeface="Arial"/>
              <a:buChar char="•"/>
            </a:pPr>
            <a:r>
              <a:rPr lang="en-US" sz="3200" b="1" dirty="0" smtClean="0">
                <a:latin typeface="Arial"/>
                <a:cs typeface="Arial"/>
              </a:rPr>
              <a:t>Paul wants us to remember what God has done for us</a:t>
            </a:r>
          </a:p>
          <a:p>
            <a:pPr marL="914400" lvl="1" indent="-457200">
              <a:buFont typeface="Arial"/>
              <a:buChar char="•"/>
            </a:pPr>
            <a:r>
              <a:rPr lang="en-US" sz="3200" dirty="0" smtClean="0">
                <a:latin typeface="Arial"/>
                <a:cs typeface="Arial"/>
              </a:rPr>
              <a:t>He has blessed us</a:t>
            </a:r>
          </a:p>
          <a:p>
            <a:pPr marL="914400" lvl="1" indent="-457200">
              <a:buFont typeface="Arial"/>
              <a:buChar char="•"/>
            </a:pPr>
            <a:r>
              <a:rPr lang="en-US" sz="3200" dirty="0" smtClean="0">
                <a:latin typeface="Arial"/>
                <a:cs typeface="Arial"/>
              </a:rPr>
              <a:t>He made us alive</a:t>
            </a:r>
          </a:p>
          <a:p>
            <a:pPr marL="914400" lvl="1" indent="-457200">
              <a:buFont typeface="Arial"/>
              <a:buChar char="•"/>
            </a:pPr>
            <a:r>
              <a:rPr lang="en-US" sz="3200" dirty="0" smtClean="0">
                <a:latin typeface="Arial"/>
                <a:cs typeface="Arial"/>
              </a:rPr>
              <a:t>He saved us by grace</a:t>
            </a:r>
          </a:p>
        </p:txBody>
      </p:sp>
      <p:sp>
        <p:nvSpPr>
          <p:cNvPr id="2" name="TextBox 1"/>
          <p:cNvSpPr txBox="1"/>
          <p:nvPr/>
        </p:nvSpPr>
        <p:spPr>
          <a:xfrm>
            <a:off x="-2116769" y="458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9286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0" y="0"/>
            <a:ext cx="9143391" cy="6857543"/>
          </a:xfrm>
          <a:prstGeom prst="rect">
            <a:avLst/>
          </a:prstGeom>
        </p:spPr>
      </p:pic>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Tree>
    <p:extLst>
      <p:ext uri="{BB962C8B-B14F-4D97-AF65-F5344CB8AC3E}">
        <p14:creationId xmlns:p14="http://schemas.microsoft.com/office/powerpoint/2010/main" val="119809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846182" cy="954107"/>
          </a:xfrm>
          <a:prstGeom prst="rect">
            <a:avLst/>
          </a:prstGeom>
          <a:noFill/>
        </p:spPr>
        <p:txBody>
          <a:bodyPr wrap="square" rtlCol="0">
            <a:spAutoFit/>
          </a:bodyPr>
          <a:lstStyle/>
          <a:p>
            <a:pPr algn="ctr"/>
            <a:r>
              <a:rPr lang="en-US" sz="2800" b="1" dirty="0" smtClean="0">
                <a:solidFill>
                  <a:srgbClr val="9D1D0C"/>
                </a:solidFill>
                <a:latin typeface="Arial"/>
                <a:cs typeface="Arial"/>
              </a:rPr>
              <a:t>“Every spiritual </a:t>
            </a:r>
            <a:r>
              <a:rPr lang="en-US" sz="2800" b="1" dirty="0">
                <a:solidFill>
                  <a:srgbClr val="9D1D0C"/>
                </a:solidFill>
                <a:latin typeface="Arial"/>
                <a:cs typeface="Arial"/>
              </a:rPr>
              <a:t>b</a:t>
            </a:r>
            <a:r>
              <a:rPr lang="en-US" sz="2800" b="1" dirty="0" smtClean="0">
                <a:solidFill>
                  <a:srgbClr val="9D1D0C"/>
                </a:solidFill>
                <a:latin typeface="Arial"/>
                <a:cs typeface="Arial"/>
              </a:rPr>
              <a:t>lessings in the heavenly places…”</a:t>
            </a:r>
            <a:endParaRPr lang="en-US" sz="2800" b="1" dirty="0" smtClean="0">
              <a:latin typeface="Arial"/>
              <a:cs typeface="Arial"/>
            </a:endParaRPr>
          </a:p>
        </p:txBody>
      </p:sp>
    </p:spTree>
    <p:extLst>
      <p:ext uri="{BB962C8B-B14F-4D97-AF65-F5344CB8AC3E}">
        <p14:creationId xmlns:p14="http://schemas.microsoft.com/office/powerpoint/2010/main" val="140982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846182" cy="3970318"/>
          </a:xfrm>
          <a:prstGeom prst="rect">
            <a:avLst/>
          </a:prstGeom>
          <a:noFill/>
        </p:spPr>
        <p:txBody>
          <a:bodyPr wrap="square" rtlCol="0">
            <a:spAutoFit/>
          </a:bodyPr>
          <a:lstStyle/>
          <a:p>
            <a:pPr algn="ctr"/>
            <a:r>
              <a:rPr lang="en-US" sz="2800" b="1" dirty="0" smtClean="0">
                <a:solidFill>
                  <a:srgbClr val="9D1D0C"/>
                </a:solidFill>
                <a:latin typeface="Arial"/>
                <a:cs typeface="Arial"/>
              </a:rPr>
              <a:t>“Every spiritual </a:t>
            </a:r>
            <a:r>
              <a:rPr lang="en-US" sz="2800" b="1" dirty="0">
                <a:solidFill>
                  <a:srgbClr val="9D1D0C"/>
                </a:solidFill>
                <a:latin typeface="Arial"/>
                <a:cs typeface="Arial"/>
              </a:rPr>
              <a:t>b</a:t>
            </a:r>
            <a:r>
              <a:rPr lang="en-US" sz="2800" b="1" dirty="0" smtClean="0">
                <a:solidFill>
                  <a:srgbClr val="9D1D0C"/>
                </a:solidFill>
                <a:latin typeface="Arial"/>
                <a:cs typeface="Arial"/>
              </a:rPr>
              <a:t>lessings in the heavenly places…”</a:t>
            </a:r>
          </a:p>
          <a:p>
            <a:pPr algn="ctr"/>
            <a:r>
              <a:rPr lang="en-US" sz="2800" b="1" dirty="0" smtClean="0">
                <a:latin typeface="Arial"/>
                <a:cs typeface="Arial"/>
              </a:rPr>
              <a:t>He chose us • He predestined us</a:t>
            </a:r>
          </a:p>
          <a:p>
            <a:pPr algn="ctr"/>
            <a:r>
              <a:rPr lang="en-US" sz="2800" b="1" dirty="0" smtClean="0">
                <a:latin typeface="Arial"/>
                <a:cs typeface="Arial"/>
              </a:rPr>
              <a:t>He adopted us • He accepted us</a:t>
            </a:r>
          </a:p>
          <a:p>
            <a:pPr algn="ctr"/>
            <a:r>
              <a:rPr lang="en-US" sz="2800" b="1" dirty="0" smtClean="0">
                <a:latin typeface="Arial"/>
                <a:cs typeface="Arial"/>
              </a:rPr>
              <a:t>• He forgave us </a:t>
            </a:r>
          </a:p>
          <a:p>
            <a:pPr algn="ctr"/>
            <a:r>
              <a:rPr lang="en-US" sz="2800" b="1" dirty="0" smtClean="0">
                <a:latin typeface="Arial"/>
                <a:cs typeface="Arial"/>
              </a:rPr>
              <a:t>• He revealed to us</a:t>
            </a:r>
          </a:p>
          <a:p>
            <a:pPr algn="ctr"/>
            <a:r>
              <a:rPr lang="en-US" sz="2800" b="1" dirty="0" smtClean="0">
                <a:latin typeface="Arial"/>
                <a:cs typeface="Arial"/>
              </a:rPr>
              <a:t>• He gathered us </a:t>
            </a:r>
          </a:p>
          <a:p>
            <a:pPr algn="ctr"/>
            <a:r>
              <a:rPr lang="en-US" sz="2800" b="1" dirty="0" smtClean="0">
                <a:latin typeface="Arial"/>
                <a:cs typeface="Arial"/>
              </a:rPr>
              <a:t>• He gave an inheritance</a:t>
            </a:r>
          </a:p>
          <a:p>
            <a:pPr algn="ctr"/>
            <a:endParaRPr lang="en-US" sz="2800" b="1" dirty="0" smtClean="0">
              <a:latin typeface="Arial"/>
              <a:cs typeface="Arial"/>
            </a:endParaRPr>
          </a:p>
        </p:txBody>
      </p:sp>
      <p:grpSp>
        <p:nvGrpSpPr>
          <p:cNvPr id="7" name="Group 6"/>
          <p:cNvGrpSpPr/>
          <p:nvPr/>
        </p:nvGrpSpPr>
        <p:grpSpPr>
          <a:xfrm>
            <a:off x="5943600" y="1259014"/>
            <a:ext cx="3200400" cy="5598986"/>
            <a:chOff x="5943600" y="1259014"/>
            <a:chExt cx="3200400" cy="5598986"/>
          </a:xfrm>
        </p:grpSpPr>
        <p:sp>
          <p:nvSpPr>
            <p:cNvPr id="14" name="Rectangle 13"/>
            <p:cNvSpPr/>
            <p:nvPr/>
          </p:nvSpPr>
          <p:spPr>
            <a:xfrm>
              <a:off x="5943600" y="1259014"/>
              <a:ext cx="3200400" cy="5598986"/>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 name="TextBox 2"/>
            <p:cNvSpPr txBox="1"/>
            <p:nvPr/>
          </p:nvSpPr>
          <p:spPr>
            <a:xfrm>
              <a:off x="6138631" y="1488301"/>
              <a:ext cx="2769438" cy="156966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3200" b="1" i="1" dirty="0" smtClean="0">
                  <a:solidFill>
                    <a:schemeClr val="bg1"/>
                  </a:solidFill>
                  <a:latin typeface="Arial"/>
                  <a:cs typeface="Arial"/>
                </a:rPr>
                <a:t>Do we really value them???</a:t>
              </a:r>
              <a:endParaRPr lang="en-US" sz="3200" b="1" i="1" dirty="0">
                <a:solidFill>
                  <a:schemeClr val="bg1"/>
                </a:solidFill>
                <a:latin typeface="Arial"/>
                <a:cs typeface="Arial"/>
              </a:endParaRPr>
            </a:p>
          </p:txBody>
        </p:sp>
      </p:grpSp>
    </p:spTree>
    <p:extLst>
      <p:ext uri="{BB962C8B-B14F-4D97-AF65-F5344CB8AC3E}">
        <p14:creationId xmlns:p14="http://schemas.microsoft.com/office/powerpoint/2010/main" val="39832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fmla="#ppt_w*sin(2.5*pi*$)">
                                          <p:val>
                                            <p:fltVal val="0"/>
                                          </p:val>
                                        </p:tav>
                                        <p:tav tm="100000">
                                          <p:val>
                                            <p:fltVal val="1"/>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846182" cy="3970318"/>
          </a:xfrm>
          <a:prstGeom prst="rect">
            <a:avLst/>
          </a:prstGeom>
          <a:noFill/>
        </p:spPr>
        <p:txBody>
          <a:bodyPr wrap="square" rtlCol="0">
            <a:spAutoFit/>
          </a:bodyPr>
          <a:lstStyle/>
          <a:p>
            <a:pPr algn="ctr"/>
            <a:r>
              <a:rPr lang="en-US" sz="2800" b="1" dirty="0" smtClean="0">
                <a:solidFill>
                  <a:srgbClr val="9D1D0C"/>
                </a:solidFill>
                <a:latin typeface="Arial"/>
                <a:cs typeface="Arial"/>
              </a:rPr>
              <a:t>“Every spiritual </a:t>
            </a:r>
            <a:r>
              <a:rPr lang="en-US" sz="2800" b="1" dirty="0">
                <a:solidFill>
                  <a:srgbClr val="9D1D0C"/>
                </a:solidFill>
                <a:latin typeface="Arial"/>
                <a:cs typeface="Arial"/>
              </a:rPr>
              <a:t>b</a:t>
            </a:r>
            <a:r>
              <a:rPr lang="en-US" sz="2800" b="1" dirty="0" smtClean="0">
                <a:solidFill>
                  <a:srgbClr val="9D1D0C"/>
                </a:solidFill>
                <a:latin typeface="Arial"/>
                <a:cs typeface="Arial"/>
              </a:rPr>
              <a:t>lessings in the heavenly places…”</a:t>
            </a:r>
          </a:p>
          <a:p>
            <a:pPr algn="ctr"/>
            <a:r>
              <a:rPr lang="en-US" sz="2800" b="1" dirty="0" smtClean="0">
                <a:latin typeface="Arial"/>
                <a:cs typeface="Arial"/>
              </a:rPr>
              <a:t>He chose us • He predestined us</a:t>
            </a:r>
          </a:p>
          <a:p>
            <a:pPr algn="ctr"/>
            <a:r>
              <a:rPr lang="en-US" sz="2800" b="1" dirty="0" smtClean="0">
                <a:latin typeface="Arial"/>
                <a:cs typeface="Arial"/>
              </a:rPr>
              <a:t>He adopted us • He accepted us</a:t>
            </a:r>
          </a:p>
          <a:p>
            <a:pPr algn="ctr"/>
            <a:r>
              <a:rPr lang="en-US" sz="2800" b="1" dirty="0" smtClean="0">
                <a:latin typeface="Arial"/>
                <a:cs typeface="Arial"/>
              </a:rPr>
              <a:t>• He forgave us </a:t>
            </a:r>
          </a:p>
          <a:p>
            <a:pPr algn="ctr"/>
            <a:r>
              <a:rPr lang="en-US" sz="2800" b="1" dirty="0" smtClean="0">
                <a:latin typeface="Arial"/>
                <a:cs typeface="Arial"/>
              </a:rPr>
              <a:t>• He revealed to us</a:t>
            </a:r>
          </a:p>
          <a:p>
            <a:pPr algn="ctr"/>
            <a:r>
              <a:rPr lang="en-US" sz="2800" b="1" dirty="0" smtClean="0">
                <a:latin typeface="Arial"/>
                <a:cs typeface="Arial"/>
              </a:rPr>
              <a:t>• He gathered us </a:t>
            </a:r>
          </a:p>
          <a:p>
            <a:pPr algn="ctr"/>
            <a:r>
              <a:rPr lang="en-US" sz="2800" b="1" dirty="0" smtClean="0">
                <a:latin typeface="Arial"/>
                <a:cs typeface="Arial"/>
              </a:rPr>
              <a:t>• He gave an inheritance</a:t>
            </a:r>
          </a:p>
          <a:p>
            <a:pPr algn="ctr"/>
            <a:endParaRPr lang="en-US" sz="2800" b="1" dirty="0" smtClean="0">
              <a:latin typeface="Arial"/>
              <a:cs typeface="Arial"/>
            </a:endParaRPr>
          </a:p>
        </p:txBody>
      </p:sp>
      <p:grpSp>
        <p:nvGrpSpPr>
          <p:cNvPr id="7" name="Group 6"/>
          <p:cNvGrpSpPr/>
          <p:nvPr/>
        </p:nvGrpSpPr>
        <p:grpSpPr>
          <a:xfrm>
            <a:off x="5943600" y="1259014"/>
            <a:ext cx="3200400" cy="5598986"/>
            <a:chOff x="5943600" y="1259014"/>
            <a:chExt cx="3200400" cy="5598986"/>
          </a:xfrm>
        </p:grpSpPr>
        <p:sp>
          <p:nvSpPr>
            <p:cNvPr id="14" name="Rectangle 13"/>
            <p:cNvSpPr/>
            <p:nvPr/>
          </p:nvSpPr>
          <p:spPr>
            <a:xfrm>
              <a:off x="5943600" y="1259014"/>
              <a:ext cx="3200400" cy="5598986"/>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 name="TextBox 2"/>
            <p:cNvSpPr txBox="1"/>
            <p:nvPr/>
          </p:nvSpPr>
          <p:spPr>
            <a:xfrm>
              <a:off x="6138631" y="1488301"/>
              <a:ext cx="2769438" cy="5016757"/>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3200" b="1" i="1" dirty="0" smtClean="0">
                  <a:solidFill>
                    <a:schemeClr val="bg1"/>
                  </a:solidFill>
                  <a:latin typeface="Arial"/>
                  <a:cs typeface="Arial"/>
                </a:rPr>
                <a:t>Do we really value them???</a:t>
              </a:r>
            </a:p>
            <a:p>
              <a:pPr algn="ctr"/>
              <a:endParaRPr lang="en-US" sz="3200" b="1" i="1" dirty="0" smtClean="0">
                <a:solidFill>
                  <a:schemeClr val="bg1"/>
                </a:solidFill>
                <a:latin typeface="Arial"/>
                <a:cs typeface="Arial"/>
              </a:endParaRPr>
            </a:p>
            <a:p>
              <a:pPr algn="ctr"/>
              <a:r>
                <a:rPr lang="en-US" sz="3200" b="1" dirty="0">
                  <a:solidFill>
                    <a:schemeClr val="bg1"/>
                  </a:solidFill>
                  <a:latin typeface="Arial"/>
                  <a:cs typeface="Arial"/>
                </a:rPr>
                <a:t>Our challenge is to grow to appreciate what God has done!</a:t>
              </a:r>
            </a:p>
          </p:txBody>
        </p:sp>
      </p:grpSp>
    </p:spTree>
    <p:extLst>
      <p:ext uri="{BB962C8B-B14F-4D97-AF65-F5344CB8AC3E}">
        <p14:creationId xmlns:p14="http://schemas.microsoft.com/office/powerpoint/2010/main" val="244668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952546" y="2222786"/>
            <a:ext cx="7075014" cy="1631216"/>
          </a:xfrm>
          <a:prstGeom prst="rect">
            <a:avLst/>
          </a:prstGeom>
          <a:noFill/>
        </p:spPr>
        <p:txBody>
          <a:bodyPr wrap="none" rtlCol="0">
            <a:spAutoFit/>
          </a:bodyPr>
          <a:lstStyle/>
          <a:p>
            <a:r>
              <a:rPr lang="en-US" sz="10000" dirty="0" smtClean="0">
                <a:solidFill>
                  <a:srgbClr val="FFFF00"/>
                </a:solidFill>
                <a:latin typeface="Charlemagne Std Bold"/>
                <a:cs typeface="Charlemagne Std Bold"/>
              </a:rPr>
              <a:t>WISDOM!</a:t>
            </a:r>
            <a:endParaRPr lang="en-US" sz="10000" dirty="0">
              <a:solidFill>
                <a:srgbClr val="FFFF00"/>
              </a:solidFill>
              <a:latin typeface="Charlemagne Std Bold"/>
              <a:cs typeface="Charlemagne Std Bold"/>
            </a:endParaRPr>
          </a:p>
        </p:txBody>
      </p:sp>
    </p:spTree>
    <p:extLst>
      <p:ext uri="{BB962C8B-B14F-4D97-AF65-F5344CB8AC3E}">
        <p14:creationId xmlns:p14="http://schemas.microsoft.com/office/powerpoint/2010/main" val="93406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846182" cy="3970318"/>
          </a:xfrm>
          <a:prstGeom prst="rect">
            <a:avLst/>
          </a:prstGeom>
          <a:noFill/>
        </p:spPr>
        <p:txBody>
          <a:bodyPr wrap="square" rtlCol="0">
            <a:spAutoFit/>
          </a:bodyPr>
          <a:lstStyle/>
          <a:p>
            <a:pPr algn="ctr"/>
            <a:r>
              <a:rPr lang="en-US" sz="2800" b="1" dirty="0" smtClean="0">
                <a:solidFill>
                  <a:srgbClr val="9D1D0C"/>
                </a:solidFill>
                <a:latin typeface="Arial"/>
                <a:cs typeface="Arial"/>
              </a:rPr>
              <a:t>“Every spiritual </a:t>
            </a:r>
            <a:r>
              <a:rPr lang="en-US" sz="2800" b="1" dirty="0">
                <a:solidFill>
                  <a:srgbClr val="9D1D0C"/>
                </a:solidFill>
                <a:latin typeface="Arial"/>
                <a:cs typeface="Arial"/>
              </a:rPr>
              <a:t>b</a:t>
            </a:r>
            <a:r>
              <a:rPr lang="en-US" sz="2800" b="1" dirty="0" smtClean="0">
                <a:solidFill>
                  <a:srgbClr val="9D1D0C"/>
                </a:solidFill>
                <a:latin typeface="Arial"/>
                <a:cs typeface="Arial"/>
              </a:rPr>
              <a:t>lessings in the heavenly places…”</a:t>
            </a:r>
          </a:p>
          <a:p>
            <a:pPr algn="ctr"/>
            <a:r>
              <a:rPr lang="en-US" sz="2800" b="1" dirty="0" smtClean="0">
                <a:latin typeface="Arial"/>
                <a:cs typeface="Arial"/>
              </a:rPr>
              <a:t>He chose us • He predestined us</a:t>
            </a:r>
          </a:p>
          <a:p>
            <a:pPr algn="ctr"/>
            <a:r>
              <a:rPr lang="en-US" sz="2800" b="1" dirty="0" smtClean="0">
                <a:latin typeface="Arial"/>
                <a:cs typeface="Arial"/>
              </a:rPr>
              <a:t>He adopted us • He accepted us</a:t>
            </a:r>
          </a:p>
          <a:p>
            <a:pPr algn="ctr"/>
            <a:r>
              <a:rPr lang="en-US" sz="2800" b="1" dirty="0" smtClean="0">
                <a:latin typeface="Arial"/>
                <a:cs typeface="Arial"/>
              </a:rPr>
              <a:t>• He forgave us </a:t>
            </a:r>
          </a:p>
          <a:p>
            <a:pPr algn="ctr"/>
            <a:r>
              <a:rPr lang="en-US" sz="2800" b="1" dirty="0" smtClean="0">
                <a:latin typeface="Arial"/>
                <a:cs typeface="Arial"/>
              </a:rPr>
              <a:t>• He revealed to us</a:t>
            </a:r>
          </a:p>
          <a:p>
            <a:pPr algn="ctr"/>
            <a:r>
              <a:rPr lang="en-US" sz="2800" b="1" dirty="0" smtClean="0">
                <a:latin typeface="Arial"/>
                <a:cs typeface="Arial"/>
              </a:rPr>
              <a:t>• He gathered us </a:t>
            </a:r>
          </a:p>
          <a:p>
            <a:pPr algn="ctr"/>
            <a:r>
              <a:rPr lang="en-US" sz="2800" b="1" dirty="0" smtClean="0">
                <a:latin typeface="Arial"/>
                <a:cs typeface="Arial"/>
              </a:rPr>
              <a:t>• He gave an inheritance</a:t>
            </a:r>
          </a:p>
          <a:p>
            <a:pPr algn="ctr"/>
            <a:endParaRPr lang="en-US" sz="2800" b="1" dirty="0" smtClean="0">
              <a:latin typeface="Arial"/>
              <a:cs typeface="Arial"/>
            </a:endParaRPr>
          </a:p>
        </p:txBody>
      </p:sp>
      <p:grpSp>
        <p:nvGrpSpPr>
          <p:cNvPr id="11" name="Group 10"/>
          <p:cNvGrpSpPr/>
          <p:nvPr/>
        </p:nvGrpSpPr>
        <p:grpSpPr>
          <a:xfrm>
            <a:off x="203200" y="1259014"/>
            <a:ext cx="8940800" cy="5612587"/>
            <a:chOff x="5943600" y="1865074"/>
            <a:chExt cx="3200400" cy="5612587"/>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5493811"/>
            </a:xfrm>
            <a:prstGeom prst="rect">
              <a:avLst/>
            </a:prstGeom>
            <a:effectLst>
              <a:outerShdw blurRad="50800" dist="38100" dir="8100000" algn="tr" rotWithShape="0">
                <a:prstClr val="black">
                  <a:alpha val="40000"/>
                </a:prstClr>
              </a:outerShdw>
            </a:effectLst>
          </p:spPr>
          <p:txBody>
            <a:bodyPr wrap="square">
              <a:spAutoFit/>
            </a:bodyPr>
            <a:lstStyle/>
            <a:p>
              <a:r>
                <a:rPr lang="en-US" sz="2700" b="1" i="1" dirty="0">
                  <a:solidFill>
                    <a:srgbClr val="FFFFFF"/>
                  </a:solidFill>
                  <a:latin typeface="Times New Roman"/>
                  <a:cs typeface="Times New Roman"/>
                </a:rPr>
                <a:t>“Therefore I also, after I heard of your faith in the Lord Jesus and your love for all the saints, do not cease to give thanks for you, making mention of you in my prayers: that the God of our Lord Jesus Christ, the Father of glory, may give to you the spirit of wisdom and revelation in the knowledge of Him, the eyes of your understanding being enlightened; that you may know what is the hope of His calling, what are the riches of the glory of His inheritance in the saints, and what is the exceeding greatness of His power toward us who believe, according to the working of His mighty power which He worked in Christ when He raised Him from the dead and seated Him at His right hand in the heavenly places…</a:t>
              </a:r>
              <a:r>
                <a:rPr lang="en-US" sz="2700" b="1" i="1" dirty="0" smtClean="0">
                  <a:solidFill>
                    <a:srgbClr val="FFFFFF"/>
                  </a:solidFill>
                  <a:latin typeface="Times New Roman"/>
                  <a:cs typeface="Times New Roman"/>
                </a:rPr>
                <a:t>” (Ephesians 1:15-20)</a:t>
              </a:r>
              <a:endParaRPr lang="en-US" sz="2700" b="1" i="1" dirty="0">
                <a:solidFill>
                  <a:srgbClr val="FFFFFF"/>
                </a:solidFill>
                <a:latin typeface="Times New Roman"/>
                <a:cs typeface="Times New Roman"/>
              </a:endParaRPr>
            </a:p>
          </p:txBody>
        </p:sp>
      </p:grpSp>
    </p:spTree>
    <p:extLst>
      <p:ext uri="{BB962C8B-B14F-4D97-AF65-F5344CB8AC3E}">
        <p14:creationId xmlns:p14="http://schemas.microsoft.com/office/powerpoint/2010/main" val="421375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003300"/>
            <a:ext cx="5361414" cy="738664"/>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200" b="1" i="0" dirty="0" smtClean="0">
                <a:solidFill>
                  <a:schemeClr val="bg1"/>
                </a:solidFill>
                <a:latin typeface="Arial"/>
                <a:cs typeface="Arial"/>
              </a:rPr>
              <a:t>What God Has Done</a:t>
            </a:r>
            <a:endParaRPr lang="en-US" sz="4200" b="1" i="0" dirty="0">
              <a:solidFill>
                <a:schemeClr val="bg1"/>
              </a:solidFill>
              <a:latin typeface="Arial"/>
              <a:cs typeface="Arial"/>
            </a:endParaRPr>
          </a:p>
        </p:txBody>
      </p:sp>
      <p:sp>
        <p:nvSpPr>
          <p:cNvPr id="5" name="Rectangle 4"/>
          <p:cNvSpPr/>
          <p:nvPr/>
        </p:nvSpPr>
        <p:spPr>
          <a:xfrm>
            <a:off x="0" y="1765300"/>
            <a:ext cx="5943600" cy="137874"/>
          </a:xfrm>
          <a:prstGeom prst="rect">
            <a:avLst/>
          </a:prstGeom>
          <a:gradFill>
            <a:gsLst>
              <a:gs pos="80000">
                <a:schemeClr val="bg1"/>
              </a:gs>
              <a:gs pos="100000">
                <a:srgbClr val="CF8A2B"/>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03200" y="5443228"/>
            <a:ext cx="5568244" cy="2554111"/>
            <a:chOff x="203200" y="5443228"/>
            <a:chExt cx="5740400" cy="2554111"/>
          </a:xfrm>
        </p:grpSpPr>
        <p:sp>
          <p:nvSpPr>
            <p:cNvPr id="8" name="Rounded Rectangle 7"/>
            <p:cNvSpPr/>
            <p:nvPr/>
          </p:nvSpPr>
          <p:spPr>
            <a:xfrm>
              <a:off x="203200" y="5443228"/>
              <a:ext cx="5740400" cy="2554111"/>
            </a:xfrm>
            <a:prstGeom prst="roundRect">
              <a:avLst/>
            </a:prstGeom>
            <a:solidFill>
              <a:srgbClr val="9D1D0C"/>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88971" y="5473198"/>
              <a:ext cx="5232554" cy="126188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3800" b="1" i="1" dirty="0" smtClean="0">
                  <a:solidFill>
                    <a:srgbClr val="FFFFFF"/>
                  </a:solidFill>
                  <a:latin typeface="Times New Roman"/>
                  <a:cs typeface="Times New Roman"/>
                </a:rPr>
                <a:t>He Has Blessed Us With Every Spiritual Blessing</a:t>
              </a:r>
              <a:endParaRPr lang="en-US" sz="3800" b="1" i="1" dirty="0">
                <a:solidFill>
                  <a:srgbClr val="FFFFFF"/>
                </a:solidFill>
                <a:latin typeface="Times New Roman"/>
                <a:cs typeface="Times New Roman"/>
              </a:endParaRPr>
            </a:p>
          </p:txBody>
        </p:sp>
      </p:grpSp>
      <p:sp>
        <p:nvSpPr>
          <p:cNvPr id="10" name="TextBox 9"/>
          <p:cNvSpPr txBox="1"/>
          <p:nvPr/>
        </p:nvSpPr>
        <p:spPr>
          <a:xfrm>
            <a:off x="0" y="1933682"/>
            <a:ext cx="5846182" cy="3970318"/>
          </a:xfrm>
          <a:prstGeom prst="rect">
            <a:avLst/>
          </a:prstGeom>
          <a:noFill/>
        </p:spPr>
        <p:txBody>
          <a:bodyPr wrap="square" rtlCol="0">
            <a:spAutoFit/>
          </a:bodyPr>
          <a:lstStyle/>
          <a:p>
            <a:pPr algn="ctr"/>
            <a:r>
              <a:rPr lang="en-US" sz="2800" b="1" dirty="0" smtClean="0">
                <a:solidFill>
                  <a:srgbClr val="9D1D0C"/>
                </a:solidFill>
                <a:latin typeface="Arial"/>
                <a:cs typeface="Arial"/>
              </a:rPr>
              <a:t>“Every spiritual </a:t>
            </a:r>
            <a:r>
              <a:rPr lang="en-US" sz="2800" b="1" dirty="0">
                <a:solidFill>
                  <a:srgbClr val="9D1D0C"/>
                </a:solidFill>
                <a:latin typeface="Arial"/>
                <a:cs typeface="Arial"/>
              </a:rPr>
              <a:t>b</a:t>
            </a:r>
            <a:r>
              <a:rPr lang="en-US" sz="2800" b="1" dirty="0" smtClean="0">
                <a:solidFill>
                  <a:srgbClr val="9D1D0C"/>
                </a:solidFill>
                <a:latin typeface="Arial"/>
                <a:cs typeface="Arial"/>
              </a:rPr>
              <a:t>lessings in the heavenly places…”</a:t>
            </a:r>
          </a:p>
          <a:p>
            <a:pPr algn="ctr"/>
            <a:r>
              <a:rPr lang="en-US" sz="2800" b="1" dirty="0" smtClean="0">
                <a:latin typeface="Arial"/>
                <a:cs typeface="Arial"/>
              </a:rPr>
              <a:t>He chose us • He predestined us</a:t>
            </a:r>
          </a:p>
          <a:p>
            <a:pPr algn="ctr"/>
            <a:r>
              <a:rPr lang="en-US" sz="2800" b="1" dirty="0" smtClean="0">
                <a:latin typeface="Arial"/>
                <a:cs typeface="Arial"/>
              </a:rPr>
              <a:t>He adopted us • He accepted us</a:t>
            </a:r>
          </a:p>
          <a:p>
            <a:pPr algn="ctr"/>
            <a:r>
              <a:rPr lang="en-US" sz="2800" b="1" dirty="0" smtClean="0">
                <a:latin typeface="Arial"/>
                <a:cs typeface="Arial"/>
              </a:rPr>
              <a:t>• He forgave us </a:t>
            </a:r>
          </a:p>
          <a:p>
            <a:pPr algn="ctr"/>
            <a:r>
              <a:rPr lang="en-US" sz="2800" b="1" dirty="0" smtClean="0">
                <a:latin typeface="Arial"/>
                <a:cs typeface="Arial"/>
              </a:rPr>
              <a:t>• He revealed to us</a:t>
            </a:r>
          </a:p>
          <a:p>
            <a:pPr algn="ctr"/>
            <a:r>
              <a:rPr lang="en-US" sz="2800" b="1" dirty="0" smtClean="0">
                <a:latin typeface="Arial"/>
                <a:cs typeface="Arial"/>
              </a:rPr>
              <a:t>• He gathered us </a:t>
            </a:r>
          </a:p>
          <a:p>
            <a:pPr algn="ctr"/>
            <a:r>
              <a:rPr lang="en-US" sz="2800" b="1" dirty="0" smtClean="0">
                <a:latin typeface="Arial"/>
                <a:cs typeface="Arial"/>
              </a:rPr>
              <a:t>• He gave an inheritance</a:t>
            </a:r>
          </a:p>
          <a:p>
            <a:pPr algn="ctr"/>
            <a:endParaRPr lang="en-US" sz="2800" b="1" dirty="0" smtClean="0">
              <a:latin typeface="Arial"/>
              <a:cs typeface="Arial"/>
            </a:endParaRPr>
          </a:p>
        </p:txBody>
      </p:sp>
      <p:grpSp>
        <p:nvGrpSpPr>
          <p:cNvPr id="11" name="Group 10"/>
          <p:cNvGrpSpPr/>
          <p:nvPr/>
        </p:nvGrpSpPr>
        <p:grpSpPr>
          <a:xfrm>
            <a:off x="203200" y="1259014"/>
            <a:ext cx="8940800" cy="5612587"/>
            <a:chOff x="5943600" y="1865074"/>
            <a:chExt cx="3200400" cy="5612587"/>
          </a:xfrm>
        </p:grpSpPr>
        <p:sp>
          <p:nvSpPr>
            <p:cNvPr id="12" name="Rectangle 11"/>
            <p:cNvSpPr/>
            <p:nvPr/>
          </p:nvSpPr>
          <p:spPr>
            <a:xfrm>
              <a:off x="5943600" y="1865074"/>
              <a:ext cx="3200400" cy="559898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83850"/>
              <a:ext cx="3200399" cy="5493811"/>
            </a:xfrm>
            <a:prstGeom prst="rect">
              <a:avLst/>
            </a:prstGeom>
            <a:effectLst>
              <a:outerShdw blurRad="50800" dist="38100" dir="8100000" algn="tr" rotWithShape="0">
                <a:prstClr val="black">
                  <a:alpha val="40000"/>
                </a:prstClr>
              </a:outerShdw>
            </a:effectLst>
          </p:spPr>
          <p:txBody>
            <a:bodyPr wrap="square">
              <a:spAutoFit/>
            </a:bodyPr>
            <a:lstStyle/>
            <a:p>
              <a:r>
                <a:rPr lang="en-US" sz="2700" b="1" i="1" dirty="0">
                  <a:solidFill>
                    <a:srgbClr val="FFFFFF"/>
                  </a:solidFill>
                  <a:latin typeface="Times New Roman"/>
                  <a:cs typeface="Times New Roman"/>
                </a:rPr>
                <a:t>“Therefore I also, after I heard of your faith in the Lord Jesus and your love for all the saints, do not cease to give thanks for you, making mention of you in my prayers: that the God of our Lord Jesus Christ, the Father of glory, may give to you the spirit of wisdom and revelation in the knowledge of Him, the eyes of your understanding being enlightened</a:t>
              </a:r>
              <a:r>
                <a:rPr lang="en-US" sz="2700" b="1" i="1" dirty="0">
                  <a:solidFill>
                    <a:srgbClr val="FFFF00"/>
                  </a:solidFill>
                  <a:latin typeface="Times New Roman"/>
                  <a:cs typeface="Times New Roman"/>
                </a:rPr>
                <a:t>; that you may know what is the hope of His calling, what are the riches of the glory of His inheritance in the saints, and what is the exceeding greatness of His power toward us who believe</a:t>
              </a:r>
              <a:r>
                <a:rPr lang="en-US" sz="2700" b="1" i="1" dirty="0">
                  <a:solidFill>
                    <a:srgbClr val="FFFFFF"/>
                  </a:solidFill>
                  <a:latin typeface="Times New Roman"/>
                  <a:cs typeface="Times New Roman"/>
                </a:rPr>
                <a:t>, according to the working of His mighty power which He worked in Christ when He raised Him from the dead and seated Him at His right hand in the heavenly places…</a:t>
              </a:r>
              <a:r>
                <a:rPr lang="en-US" sz="2700" b="1" i="1" dirty="0" smtClean="0">
                  <a:solidFill>
                    <a:srgbClr val="FFFFFF"/>
                  </a:solidFill>
                  <a:latin typeface="Times New Roman"/>
                  <a:cs typeface="Times New Roman"/>
                </a:rPr>
                <a:t>” (Ephesians 1:15-20)</a:t>
              </a:r>
              <a:endParaRPr lang="en-US" sz="2700" b="1" i="1" dirty="0">
                <a:solidFill>
                  <a:srgbClr val="FFFFFF"/>
                </a:solidFill>
                <a:latin typeface="Times New Roman"/>
                <a:cs typeface="Times New Roman"/>
              </a:endParaRPr>
            </a:p>
          </p:txBody>
        </p:sp>
      </p:grpSp>
    </p:spTree>
    <p:extLst>
      <p:ext uri="{BB962C8B-B14F-4D97-AF65-F5344CB8AC3E}">
        <p14:creationId xmlns:p14="http://schemas.microsoft.com/office/powerpoint/2010/main" val="215909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4636</TotalTime>
  <Words>2207</Words>
  <Application>Microsoft Office PowerPoint</Application>
  <PresentationFormat>On-screen Show (4:3)</PresentationFormat>
  <Paragraphs>219</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Charlemagne Std Bold</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Douglass Hills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McCrary</dc:creator>
  <cp:lastModifiedBy>BoothR</cp:lastModifiedBy>
  <cp:revision>90</cp:revision>
  <dcterms:created xsi:type="dcterms:W3CDTF">2012-08-24T17:42:44Z</dcterms:created>
  <dcterms:modified xsi:type="dcterms:W3CDTF">2013-08-15T00:56:50Z</dcterms:modified>
</cp:coreProperties>
</file>