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71" r:id="rId3"/>
    <p:sldId id="258" r:id="rId4"/>
    <p:sldId id="265" r:id="rId5"/>
    <p:sldId id="270" r:id="rId6"/>
    <p:sldId id="272" r:id="rId7"/>
  </p:sldIdLst>
  <p:sldSz cx="9144000" cy="6858000" type="screen4x3"/>
  <p:notesSz cx="6858000" cy="9144000"/>
  <p:embeddedFontLst>
    <p:embeddedFont>
      <p:font typeface="Calibri" pitchFamily="34" charset="0"/>
      <p:regular r:id="rId8"/>
      <p:bold r:id="rId9"/>
      <p:italic r:id="rId10"/>
      <p:boldItalic r:id="rId11"/>
    </p:embeddedFont>
    <p:embeddedFont>
      <p:font typeface="Arial Black" pitchFamily="34" charset="0"/>
      <p:bold r:id="rId12"/>
    </p:embeddedFont>
    <p:embeddedFont>
      <p:font typeface="Arial Narrow" pitchFamily="34" charset="0"/>
      <p:regular r:id="rId13"/>
      <p:bold r:id="rId14"/>
      <p:italic r:id="rId15"/>
      <p:boldItalic r:id="rId16"/>
    </p:embeddedFont>
    <p:embeddedFont>
      <p:font typeface="Tahoma" pitchFamily="34" charset="0"/>
      <p:regular r:id="rId17"/>
      <p:bold r:id="rId18"/>
    </p:embeddedFont>
    <p:embeddedFont>
      <p:font typeface="Aharoni" pitchFamily="2" charset="-79"/>
      <p:bold r:id="rId19"/>
    </p:embeddedFont>
    <p:embeddedFont>
      <p:font typeface="Impact" pitchFamily="34" charset="0"/>
      <p:regular r:id="rId20"/>
    </p:embeddedFont>
  </p:embeddedFont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893C6"/>
    <a:srgbClr val="B3C6D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60" d="100"/>
          <a:sy n="60" d="100"/>
        </p:scale>
        <p:origin x="-1428" y="-10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5.fntdata"/><Relationship Id="rId17"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8.fntdata"/><Relationship Id="rId23" Type="http://schemas.openxmlformats.org/officeDocument/2006/relationships/theme" Target="theme/theme1.xml"/><Relationship Id="rId10" Type="http://schemas.openxmlformats.org/officeDocument/2006/relationships/font" Target="fonts/font3.fntdata"/><Relationship Id="rId19" Type="http://schemas.openxmlformats.org/officeDocument/2006/relationships/font" Target="fonts/font12.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AA8CBC7-CE22-4164-BA2C-1EA7BDC33BA9}" type="datetimeFigureOut">
              <a:rPr lang="en-US"/>
              <a:pPr>
                <a:defRPr/>
              </a:pPr>
              <a:t>7/17/2011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9295699-CBD6-45D3-9C7E-F84507DB3DE6}" type="slidenum">
              <a:rPr lang="en-US"/>
              <a:pPr>
                <a:defRPr/>
              </a:pPr>
              <a:t>‹#›</a:t>
            </a:fld>
            <a:endParaRPr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45D8840-E261-447A-9C41-8DA668B592C2}" type="datetimeFigureOut">
              <a:rPr lang="en-US"/>
              <a:pPr>
                <a:defRPr/>
              </a:pPr>
              <a:t>7/17/2011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AA02BF3-2F8C-4FBB-A18A-123A9A33CBDE}" type="slidenum">
              <a:rPr lang="en-US"/>
              <a:pPr>
                <a:defRPr/>
              </a:pPr>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98254BF-8257-40B2-95C6-215DFE65D110}" type="datetimeFigureOut">
              <a:rPr lang="en-US"/>
              <a:pPr>
                <a:defRPr/>
              </a:pPr>
              <a:t>7/17/2011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4C0BBA9-6680-47DB-A26B-423C6C28DF81}" type="slidenum">
              <a:rPr lang="en-US"/>
              <a:pPr>
                <a:defRPr/>
              </a:pPr>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DBF8E7D-08B1-4645-8CE2-FBB413549791}" type="datetimeFigureOut">
              <a:rPr lang="en-US"/>
              <a:pPr>
                <a:defRPr/>
              </a:pPr>
              <a:t>7/17/2011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A9C33E4-5C04-41F1-9369-C430F79A6F88}" type="slidenum">
              <a:rPr lang="en-US"/>
              <a:pPr>
                <a:defRPr/>
              </a:pPr>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01442FB-EE52-4371-AEE7-35A19BA1639E}" type="datetimeFigureOut">
              <a:rPr lang="en-US"/>
              <a:pPr>
                <a:defRPr/>
              </a:pPr>
              <a:t>7/17/2011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8982D5A-FFFC-4262-901E-649987BFBCED}" type="slidenum">
              <a:rPr lang="en-US"/>
              <a:pPr>
                <a:defRPr/>
              </a:pPr>
              <a:t>‹#›</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D89847A-EB63-4535-9477-BCCD7162FD13}" type="datetimeFigureOut">
              <a:rPr lang="en-US"/>
              <a:pPr>
                <a:defRPr/>
              </a:pPr>
              <a:t>7/17/2011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0C15A17-6E49-4E6B-9B0D-1C696A3C8979}" type="slidenum">
              <a:rPr lang="en-US"/>
              <a:pPr>
                <a:defRPr/>
              </a:pPr>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CCCC22E-1BF7-45C7-AFB3-FCC0EA2D71A1}" type="datetimeFigureOut">
              <a:rPr lang="en-US"/>
              <a:pPr>
                <a:defRPr/>
              </a:pPr>
              <a:t>7/17/2011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4E4260D-E21E-408D-9547-FBAA1D7F8F9F}" type="slidenum">
              <a:rPr lang="en-US"/>
              <a:pPr>
                <a:defRPr/>
              </a:pPr>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353CCA2-7C97-416E-A799-0A41443BBE1B}" type="datetimeFigureOut">
              <a:rPr lang="en-US"/>
              <a:pPr>
                <a:defRPr/>
              </a:pPr>
              <a:t>7/17/2011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EC96C16-105E-4643-838A-6FF024FD2A79}" type="slidenum">
              <a:rPr lang="en-US"/>
              <a:pPr>
                <a:defRPr/>
              </a:pPr>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3313F1A-C54B-4D35-9B43-65A4DB2CDD31}" type="datetimeFigureOut">
              <a:rPr lang="en-US"/>
              <a:pPr>
                <a:defRPr/>
              </a:pPr>
              <a:t>7/17/2011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5B23CF1-9868-4C83-AF1A-6684CBDEA601}" type="slidenum">
              <a:rPr lang="en-US"/>
              <a:pPr>
                <a:defRPr/>
              </a:pPr>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6607BDB-26A6-4CFF-B10A-188E22F49932}" type="datetimeFigureOut">
              <a:rPr lang="en-US"/>
              <a:pPr>
                <a:defRPr/>
              </a:pPr>
              <a:t>7/17/2011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4D68FC9-916D-45EE-813F-66E3684F1047}" type="slidenum">
              <a:rPr lang="en-US"/>
              <a:pPr>
                <a:defRPr/>
              </a:pPr>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09BD4C8-5328-4D1A-AAB6-2094A23276E5}" type="datetimeFigureOut">
              <a:rPr lang="en-US"/>
              <a:pPr>
                <a:defRPr/>
              </a:pPr>
              <a:t>7/17/2011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E5EBA58-307A-434B-87D1-AE644278C210}" type="slidenum">
              <a:rPr lang="en-US"/>
              <a:pPr>
                <a:defRPr/>
              </a:pPr>
              <a:t>‹#›</a:t>
            </a:fld>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descr="Egypt_1"/>
          <p:cNvPicPr>
            <a:picLocks noChangeAspect="1" noChangeArrowheads="1"/>
          </p:cNvPicPr>
          <p:nvPr userDrawn="1"/>
        </p:nvPicPr>
        <p:blipFill>
          <a:blip r:embed="rId13" cstate="email"/>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spd="slow">
    <p:wipe/>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8" descr="C:\Users\Administrator\Documents\Dowlen Road Files\Powerpoint Backgrounds\Digital Juice\001_JuiceDrops_1\Multimedia\A_Original\055_A_JuiceDrop.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1466850" y="898525"/>
            <a:ext cx="6273800" cy="4354513"/>
          </a:xfrm>
          <a:prstGeom prst="rect">
            <a:avLst/>
          </a:prstGeom>
        </p:spPr>
        <p:txBody>
          <a:bodyPr>
            <a:spAutoFit/>
          </a:bodyPr>
          <a:lstStyle/>
          <a:p>
            <a:pPr algn="ctr" fontAlgn="auto">
              <a:spcBef>
                <a:spcPts val="1200"/>
              </a:spcBef>
              <a:spcAft>
                <a:spcPts val="1200"/>
              </a:spcAft>
              <a:defRPr/>
            </a:pPr>
            <a:r>
              <a:rPr lang="en-US" sz="2800" b="1" dirty="0">
                <a:solidFill>
                  <a:schemeClr val="bg1"/>
                </a:solidFill>
                <a:effectLst>
                  <a:outerShdw blurRad="50800" dist="101600" dir="2700000" algn="tl" rotWithShape="0">
                    <a:schemeClr val="tx1"/>
                  </a:outerShdw>
                </a:effectLst>
                <a:latin typeface="Arial Black" pitchFamily="34" charset="0"/>
                <a:cs typeface="+mn-cs"/>
              </a:rPr>
              <a:t>As obedient children, do not be conformed to the former lusts which were yours in your ignorance, but like the Holy One who called you, be holy yourselves also in all your behavior; because it is written,</a:t>
            </a:r>
          </a:p>
          <a:p>
            <a:pPr algn="ctr" fontAlgn="auto">
              <a:spcBef>
                <a:spcPts val="0"/>
              </a:spcBef>
              <a:spcAft>
                <a:spcPts val="600"/>
              </a:spcAft>
              <a:defRPr/>
            </a:pPr>
            <a:r>
              <a:rPr lang="en-US" sz="2800" b="1" dirty="0">
                <a:solidFill>
                  <a:schemeClr val="bg1"/>
                </a:solidFill>
                <a:effectLst>
                  <a:outerShdw blurRad="50800" dist="101600" dir="2700000" algn="tl" rotWithShape="0">
                    <a:schemeClr val="tx1"/>
                  </a:outerShdw>
                </a:effectLst>
                <a:latin typeface="Arial Black" pitchFamily="34" charset="0"/>
                <a:cs typeface="+mn-cs"/>
              </a:rPr>
              <a:t>“YOU SHALL BE HOLY, </a:t>
            </a:r>
          </a:p>
          <a:p>
            <a:pPr algn="ctr" fontAlgn="auto">
              <a:spcBef>
                <a:spcPts val="0"/>
              </a:spcBef>
              <a:spcAft>
                <a:spcPts val="600"/>
              </a:spcAft>
              <a:defRPr/>
            </a:pPr>
            <a:r>
              <a:rPr lang="en-US" sz="2800" b="1" dirty="0">
                <a:solidFill>
                  <a:schemeClr val="bg1"/>
                </a:solidFill>
                <a:effectLst>
                  <a:outerShdw blurRad="50800" dist="101600" dir="2700000" algn="tl" rotWithShape="0">
                    <a:schemeClr val="tx1"/>
                  </a:outerShdw>
                </a:effectLst>
                <a:latin typeface="Arial Black" pitchFamily="34" charset="0"/>
                <a:cs typeface="+mn-cs"/>
              </a:rPr>
              <a:t>FOR I AM HOLY.”</a:t>
            </a:r>
          </a:p>
        </p:txBody>
      </p:sp>
      <p:sp>
        <p:nvSpPr>
          <p:cNvPr id="5" name="Rectangle 4"/>
          <p:cNvSpPr/>
          <p:nvPr/>
        </p:nvSpPr>
        <p:spPr>
          <a:xfrm>
            <a:off x="-49186" y="5239909"/>
            <a:ext cx="9144000" cy="923330"/>
          </a:xfrm>
          <a:prstGeom prst="rect">
            <a:avLst/>
          </a:prstGeom>
          <a:noFill/>
        </p:spPr>
        <p:txBody>
          <a:bodyPr>
            <a:spAutoFit/>
          </a:bodyPr>
          <a:lstStyle/>
          <a:p>
            <a:pPr algn="ctr" fontAlgn="auto">
              <a:spcBef>
                <a:spcPts val="0"/>
              </a:spcBef>
              <a:spcAft>
                <a:spcPts val="0"/>
              </a:spcAft>
              <a:defRPr/>
            </a:pPr>
            <a:r>
              <a:rPr lang="en-US" sz="5400" dirty="0">
                <a:ln w="18415" cmpd="sng">
                  <a:solidFill>
                    <a:srgbClr val="FFFFFF"/>
                  </a:solidFill>
                  <a:prstDash val="solid"/>
                </a:ln>
                <a:solidFill>
                  <a:srgbClr val="FFFFFF"/>
                </a:solidFill>
                <a:effectLst>
                  <a:outerShdw blurRad="50800" dist="88900" dir="2700000" algn="tl" rotWithShape="0">
                    <a:schemeClr val="tx1"/>
                  </a:outerShdw>
                </a:effectLst>
                <a:latin typeface="Arial Black" pitchFamily="34" charset="0"/>
                <a:cs typeface="+mn-cs"/>
              </a:rPr>
              <a:t>I Peter 1:14</a:t>
            </a:r>
            <a:r>
              <a:rPr lang="en-US" sz="2800" dirty="0">
                <a:ln w="18415" cmpd="sng">
                  <a:solidFill>
                    <a:srgbClr val="FFFFFF"/>
                  </a:solidFill>
                  <a:prstDash val="solid"/>
                </a:ln>
                <a:solidFill>
                  <a:srgbClr val="FFFFFF"/>
                </a:solidFill>
                <a:effectLst>
                  <a:outerShdw blurRad="50800" dist="88900" dir="2700000" algn="tl" rotWithShape="0">
                    <a:schemeClr val="tx1"/>
                  </a:outerShdw>
                </a:effectLst>
                <a:latin typeface="Arial Black" pitchFamily="34" charset="0"/>
                <a:cs typeface="+mn-cs"/>
              </a:rPr>
              <a:t> </a:t>
            </a:r>
            <a:r>
              <a:rPr lang="en-US" sz="5400" dirty="0">
                <a:ln w="18415" cmpd="sng">
                  <a:solidFill>
                    <a:srgbClr val="FFFFFF"/>
                  </a:solidFill>
                  <a:prstDash val="solid"/>
                </a:ln>
                <a:solidFill>
                  <a:srgbClr val="FFFFFF"/>
                </a:solidFill>
                <a:effectLst>
                  <a:outerShdw blurRad="50800" dist="88900" dir="2700000" algn="tl" rotWithShape="0">
                    <a:schemeClr val="tx1"/>
                  </a:outerShdw>
                </a:effectLst>
                <a:latin typeface="Arial Black" pitchFamily="34" charset="0"/>
                <a:cs typeface="+mn-cs"/>
              </a:rPr>
              <a:t>-16</a:t>
            </a:r>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3698543" y="3878698"/>
            <a:ext cx="4967785" cy="787790"/>
          </a:xfrm>
          <a:prstGeom prst="rect">
            <a:avLst/>
          </a:prstGeom>
          <a:noFill/>
        </p:spPr>
        <p:txBody>
          <a:bodyPr>
            <a:prstTxWarp prst="textDeflateBottom">
              <a:avLst>
                <a:gd name="adj" fmla="val 59464"/>
              </a:avLst>
            </a:prstTxWarp>
            <a:spAutoFit/>
          </a:bodyPr>
          <a:lstStyle/>
          <a:p>
            <a:pPr fontAlgn="auto">
              <a:lnSpc>
                <a:spcPts val="5000"/>
              </a:lnSpc>
              <a:spcBef>
                <a:spcPts val="0"/>
              </a:spcBef>
              <a:spcAft>
                <a:spcPts val="0"/>
              </a:spcAft>
              <a:defRPr/>
            </a:pPr>
            <a:r>
              <a:rPr lang="en-US" sz="6600" b="1" dirty="0">
                <a:ln w="18415" cmpd="sng">
                  <a:solidFill>
                    <a:srgbClr val="FFFFFF"/>
                  </a:solidFill>
                  <a:prstDash val="solid"/>
                </a:ln>
                <a:solidFill>
                  <a:srgbClr val="FFFFFF"/>
                </a:solidFill>
                <a:effectLst>
                  <a:glow rad="101600">
                    <a:schemeClr val="tx1">
                      <a:alpha val="40000"/>
                    </a:schemeClr>
                  </a:glow>
                  <a:outerShdw blurRad="63500" dir="3600000" algn="tl" rotWithShape="0">
                    <a:srgbClr val="000000">
                      <a:alpha val="70000"/>
                    </a:srgbClr>
                  </a:outerShdw>
                </a:effectLst>
                <a:latin typeface="Arial Narrow" pitchFamily="34" charset="0"/>
                <a:cs typeface="+mn-cs"/>
              </a:rPr>
              <a:t>Proverbs 1:8-9</a:t>
            </a:r>
          </a:p>
        </p:txBody>
      </p:sp>
      <p:pic>
        <p:nvPicPr>
          <p:cNvPr id="14339" name="Picture 2" descr="\\psf\Home\Documents\Dowlen Road Files\Sermons\2011\Meetings 2011\East Shelby\youth-2.weekend.0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0"/>
          <p:cNvSpPr>
            <a:spLocks noChangeArrowheads="1"/>
          </p:cNvSpPr>
          <p:nvPr/>
        </p:nvSpPr>
        <p:spPr bwMode="auto">
          <a:xfrm>
            <a:off x="0" y="4400550"/>
            <a:ext cx="9144000" cy="2457450"/>
          </a:xfrm>
          <a:prstGeom prst="rect">
            <a:avLst/>
          </a:prstGeom>
          <a:gradFill rotWithShape="1">
            <a:gsLst>
              <a:gs pos="0">
                <a:schemeClr val="tx1">
                  <a:alpha val="0"/>
                </a:schemeClr>
              </a:gs>
              <a:gs pos="100000">
                <a:schemeClr val="tx1">
                  <a:gamma/>
                  <a:shade val="0"/>
                  <a:invGamma/>
                  <a:alpha val="91000"/>
                </a:schemeClr>
              </a:gs>
            </a:gsLst>
            <a:lin ang="5400000" scaled="1"/>
          </a:gradFill>
          <a:ln w="76200">
            <a:noFill/>
            <a:miter lim="800000"/>
            <a:headEnd/>
            <a:tailEnd/>
          </a:ln>
          <a:effectLst/>
        </p:spPr>
        <p:txBody>
          <a:bodyPr wrap="none" anchor="ctr"/>
          <a:lstStyle/>
          <a:p>
            <a:pPr>
              <a:defRPr/>
            </a:pPr>
            <a:endParaRPr lang="en-US">
              <a:cs typeface="Arial" charset="0"/>
            </a:endParaRPr>
          </a:p>
        </p:txBody>
      </p:sp>
      <p:sp>
        <p:nvSpPr>
          <p:cNvPr id="11" name="Rectangle 10"/>
          <p:cNvSpPr/>
          <p:nvPr/>
        </p:nvSpPr>
        <p:spPr>
          <a:xfrm>
            <a:off x="460886" y="5638800"/>
            <a:ext cx="8340214" cy="796951"/>
          </a:xfrm>
          <a:prstGeom prst="rect">
            <a:avLst/>
          </a:prstGeom>
          <a:noFill/>
        </p:spPr>
        <p:txBody>
          <a:bodyPr>
            <a:prstTxWarp prst="textPlain">
              <a:avLst/>
            </a:prstTxWarp>
            <a:spAutoFit/>
            <a:scene3d>
              <a:camera prst="orthographicFront"/>
              <a:lightRig rig="soft" dir="tl">
                <a:rot lat="0" lon="0" rev="0"/>
              </a:lightRig>
            </a:scene3d>
            <a:sp3d contourW="25400" prstMaterial="matte">
              <a:extrusionClr>
                <a:schemeClr val="bg1"/>
              </a:extrusionClr>
              <a:contourClr>
                <a:schemeClr val="bg1"/>
              </a:contourClr>
            </a:sp3d>
          </a:bodyPr>
          <a:lstStyle/>
          <a:p>
            <a:pPr algn="ctr" fontAlgn="auto">
              <a:spcBef>
                <a:spcPts val="0"/>
              </a:spcBef>
              <a:spcAft>
                <a:spcPts val="0"/>
              </a:spcAft>
              <a:defRPr/>
            </a:pPr>
            <a:r>
              <a:rPr lang="en-US" sz="2000" spc="400" dirty="0">
                <a:ln w="11430"/>
                <a:solidFill>
                  <a:schemeClr val="bg1"/>
                </a:solidFill>
                <a:effectLst>
                  <a:glow rad="127000">
                    <a:schemeClr val="tx1"/>
                  </a:glow>
                </a:effectLst>
                <a:latin typeface="Arial Black" pitchFamily="34" charset="0"/>
                <a:ea typeface="Tahoma" pitchFamily="34" charset="0"/>
                <a:cs typeface="Aharoni" pitchFamily="2" charset="-79"/>
              </a:rPr>
              <a:t>FOUR HARD REALITIES</a:t>
            </a:r>
          </a:p>
        </p:txBody>
      </p:sp>
      <p:sp>
        <p:nvSpPr>
          <p:cNvPr id="12" name="TextBox 11"/>
          <p:cNvSpPr txBox="1"/>
          <p:nvPr/>
        </p:nvSpPr>
        <p:spPr>
          <a:xfrm>
            <a:off x="1771650" y="4999038"/>
            <a:ext cx="7011988" cy="584200"/>
          </a:xfrm>
          <a:prstGeom prst="rect">
            <a:avLst/>
          </a:prstGeom>
          <a:noFill/>
        </p:spPr>
        <p:txBody>
          <a:bodyPr>
            <a:spAutoFit/>
          </a:bodyPr>
          <a:lstStyle/>
          <a:p>
            <a:pPr algn="r" fontAlgn="auto">
              <a:spcBef>
                <a:spcPts val="0"/>
              </a:spcBef>
              <a:spcAft>
                <a:spcPts val="0"/>
              </a:spcAft>
              <a:defRPr/>
            </a:pPr>
            <a:r>
              <a:rPr lang="en-US" sz="3200" b="1" i="1" dirty="0">
                <a:solidFill>
                  <a:schemeClr val="bg1"/>
                </a:solidFill>
                <a:effectLst>
                  <a:glow rad="101600">
                    <a:schemeClr val="tx1">
                      <a:alpha val="60000"/>
                    </a:schemeClr>
                  </a:glow>
                  <a:outerShdw blurRad="114300" dist="50800" dir="15000000" algn="ctr" rotWithShape="0">
                    <a:schemeClr val="tx1"/>
                  </a:outerShdw>
                </a:effectLst>
                <a:latin typeface="Arial Narrow" pitchFamily="34" charset="0"/>
                <a:cs typeface="+mn-cs"/>
              </a:rPr>
              <a:t>Winning Our Battles With Temptation</a:t>
            </a:r>
            <a:endParaRPr lang="en-US" sz="4400" b="1" i="1" dirty="0">
              <a:solidFill>
                <a:schemeClr val="bg1"/>
              </a:solidFill>
              <a:effectLst>
                <a:glow rad="101600">
                  <a:schemeClr val="tx1">
                    <a:alpha val="60000"/>
                  </a:schemeClr>
                </a:glow>
                <a:outerShdw blurRad="114300" dist="50800" dir="15000000" algn="ctr" rotWithShape="0">
                  <a:schemeClr val="tx1"/>
                </a:outerShdw>
              </a:effectLst>
              <a:latin typeface="Arial Narrow" pitchFamily="34" charset="0"/>
              <a:cs typeface="+mn-cs"/>
            </a:endParaRPr>
          </a:p>
        </p:txBody>
      </p:sp>
      <p:sp>
        <p:nvSpPr>
          <p:cNvPr id="13" name="Rectangle 12"/>
          <p:cNvSpPr>
            <a:spLocks noChangeArrowheads="1"/>
          </p:cNvSpPr>
          <p:nvPr/>
        </p:nvSpPr>
        <p:spPr bwMode="auto">
          <a:xfrm>
            <a:off x="914400" y="587375"/>
            <a:ext cx="7918450" cy="2000250"/>
          </a:xfrm>
          <a:prstGeom prst="rect">
            <a:avLst/>
          </a:prstGeom>
          <a:noFill/>
          <a:ln w="9525">
            <a:noFill/>
            <a:miter lim="800000"/>
            <a:headEnd/>
            <a:tailEnd/>
          </a:ln>
        </p:spPr>
        <p:txBody>
          <a:bodyPr>
            <a:spAutoFit/>
          </a:bodyPr>
          <a:lstStyle/>
          <a:p>
            <a:pPr algn="r">
              <a:spcAft>
                <a:spcPts val="600"/>
              </a:spcAft>
            </a:pPr>
            <a:r>
              <a:rPr lang="en-US" sz="3800" b="1">
                <a:solidFill>
                  <a:srgbClr val="000000"/>
                </a:solidFill>
                <a:latin typeface="Arial Narrow" pitchFamily="34" charset="0"/>
              </a:rPr>
              <a:t>  Satan preys on our vulnerabilities.</a:t>
            </a:r>
          </a:p>
          <a:p>
            <a:pPr algn="r">
              <a:spcAft>
                <a:spcPts val="600"/>
              </a:spcAft>
            </a:pPr>
            <a:r>
              <a:rPr lang="en-US" sz="3800" b="1">
                <a:solidFill>
                  <a:srgbClr val="000000"/>
                </a:solidFill>
                <a:latin typeface="Arial Narrow" pitchFamily="34" charset="0"/>
              </a:rPr>
              <a:t>  Satan uses our blessings to curse us.</a:t>
            </a:r>
          </a:p>
          <a:p>
            <a:pPr algn="r">
              <a:spcAft>
                <a:spcPts val="600"/>
              </a:spcAft>
            </a:pPr>
            <a:r>
              <a:rPr lang="en-US" sz="3800" b="1">
                <a:solidFill>
                  <a:srgbClr val="000000"/>
                </a:solidFill>
                <a:latin typeface="Arial Narrow" pitchFamily="34" charset="0"/>
              </a:rPr>
              <a:t>  We must say “No” to temptation.</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right)">
                                      <p:cBhvr>
                                        <p:cTn id="7" dur="1000"/>
                                        <p:tgtEl>
                                          <p:spTgt spid="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wipe(right)">
                                      <p:cBhvr>
                                        <p:cTn id="12" dur="1000"/>
                                        <p:tgtEl>
                                          <p:spTgt spid="1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wipe(right)">
                                      <p:cBhvr>
                                        <p:cTn id="17" dur="10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2" descr="C:\Users\Administrator\Documents\Dowlen Road Files\Powerpoint Backgrounds\egypt\Egypt_3.jpg"/>
          <p:cNvPicPr>
            <a:picLocks noChangeAspect="1" noChangeArrowheads="1"/>
          </p:cNvPicPr>
          <p:nvPr/>
        </p:nvPicPr>
        <p:blipFill>
          <a:blip r:embed="rId2" cstate="email"/>
          <a:srcRect/>
          <a:stretch>
            <a:fillRect/>
          </a:stretch>
        </p:blipFill>
        <p:spPr bwMode="auto">
          <a:xfrm>
            <a:off x="-111125" y="0"/>
            <a:ext cx="9277350" cy="5383213"/>
          </a:xfrm>
          <a:prstGeom prst="rect">
            <a:avLst/>
          </a:prstGeom>
          <a:noFill/>
          <a:ln w="9525">
            <a:noFill/>
            <a:miter lim="800000"/>
            <a:headEnd/>
            <a:tailEnd/>
          </a:ln>
        </p:spPr>
      </p:pic>
      <p:pic>
        <p:nvPicPr>
          <p:cNvPr id="16387" name="Picture 11" descr="C:\Users\Administrator\Documents\Dowlen Road Files\Powerpoint Backgrounds\egypt\Egypt_3.jpg"/>
          <p:cNvPicPr>
            <a:picLocks noChangeAspect="1" noChangeArrowheads="1"/>
          </p:cNvPicPr>
          <p:nvPr/>
        </p:nvPicPr>
        <p:blipFill>
          <a:blip r:embed="rId3" cstate="email"/>
          <a:srcRect/>
          <a:stretch>
            <a:fillRect/>
          </a:stretch>
        </p:blipFill>
        <p:spPr bwMode="auto">
          <a:xfrm>
            <a:off x="-111125" y="4811713"/>
            <a:ext cx="9255125" cy="2046287"/>
          </a:xfrm>
          <a:prstGeom prst="rect">
            <a:avLst/>
          </a:prstGeom>
          <a:noFill/>
          <a:ln w="9525">
            <a:noFill/>
            <a:miter lim="800000"/>
            <a:headEnd/>
            <a:tailEnd/>
          </a:ln>
        </p:spPr>
      </p:pic>
      <p:sp>
        <p:nvSpPr>
          <p:cNvPr id="7" name="Rectangle 6"/>
          <p:cNvSpPr/>
          <p:nvPr/>
        </p:nvSpPr>
        <p:spPr>
          <a:xfrm>
            <a:off x="252413" y="485775"/>
            <a:ext cx="8734425" cy="4800600"/>
          </a:xfrm>
          <a:prstGeom prst="rect">
            <a:avLst/>
          </a:prstGeom>
        </p:spPr>
        <p:txBody>
          <a:bodyPr>
            <a:spAutoFit/>
          </a:bodyPr>
          <a:lstStyle/>
          <a:p>
            <a:pPr fontAlgn="auto">
              <a:spcBef>
                <a:spcPts val="0"/>
              </a:spcBef>
              <a:spcAft>
                <a:spcPts val="0"/>
              </a:spcAft>
              <a:defRPr/>
            </a:pPr>
            <a:r>
              <a:rPr lang="en-US" sz="3200" b="1" dirty="0">
                <a:latin typeface="Arial Narrow" pitchFamily="34" charset="0"/>
                <a:cs typeface="+mn-cs"/>
              </a:rPr>
              <a:t>But he refused and said to his master's wife, “Behold, with me here, my master does not concern himself with anything in the house, and he has put all that he owns in my charge.</a:t>
            </a:r>
          </a:p>
          <a:p>
            <a:pPr marL="742950" indent="-742950" fontAlgn="auto">
              <a:spcBef>
                <a:spcPts val="0"/>
              </a:spcBef>
              <a:spcAft>
                <a:spcPts val="0"/>
              </a:spcAft>
              <a:defRPr/>
            </a:pPr>
            <a:endParaRPr lang="en-US" sz="1050" b="1" dirty="0">
              <a:latin typeface="Arial Narrow" pitchFamily="34" charset="0"/>
              <a:cs typeface="+mn-cs"/>
            </a:endParaRPr>
          </a:p>
          <a:p>
            <a:pPr fontAlgn="auto">
              <a:spcBef>
                <a:spcPts val="0"/>
              </a:spcBef>
              <a:spcAft>
                <a:spcPts val="0"/>
              </a:spcAft>
              <a:defRPr/>
            </a:pPr>
            <a:r>
              <a:rPr lang="en-US" sz="3200" b="1" dirty="0">
                <a:latin typeface="Arial Narrow" pitchFamily="34" charset="0"/>
                <a:cs typeface="+mn-cs"/>
              </a:rPr>
              <a:t>There </a:t>
            </a:r>
            <a:r>
              <a:rPr lang="en-US" sz="3200" b="1" dirty="0">
                <a:latin typeface="Arial Narrow" pitchFamily="34" charset="0"/>
                <a:cs typeface="+mn-cs"/>
              </a:rPr>
              <a:t>is no one greater in this house than I, and he has withheld nothing from me except you, because you are his wife. How then could I do this great evil and sin against God?”</a:t>
            </a:r>
          </a:p>
          <a:p>
            <a:pPr marL="742950" indent="-742950" fontAlgn="auto">
              <a:spcBef>
                <a:spcPts val="0"/>
              </a:spcBef>
              <a:spcAft>
                <a:spcPts val="0"/>
              </a:spcAft>
              <a:defRPr/>
            </a:pPr>
            <a:endParaRPr lang="en-US" sz="3200" b="1" dirty="0">
              <a:latin typeface="Arial Narrow" pitchFamily="34" charset="0"/>
              <a:cs typeface="+mn-cs"/>
            </a:endParaRPr>
          </a:p>
        </p:txBody>
      </p:sp>
      <p:sp>
        <p:nvSpPr>
          <p:cNvPr id="2" name="TextBox 1"/>
          <p:cNvSpPr txBox="1"/>
          <p:nvPr/>
        </p:nvSpPr>
        <p:spPr>
          <a:xfrm>
            <a:off x="287338" y="5116513"/>
            <a:ext cx="2171700" cy="922337"/>
          </a:xfrm>
          <a:prstGeom prst="rect">
            <a:avLst/>
          </a:prstGeom>
          <a:noFill/>
        </p:spPr>
        <p:txBody>
          <a:bodyPr wrap="none">
            <a:spAutoFit/>
          </a:bodyPr>
          <a:lstStyle/>
          <a:p>
            <a:pPr fontAlgn="auto">
              <a:spcBef>
                <a:spcPts val="0"/>
              </a:spcBef>
              <a:spcAft>
                <a:spcPts val="0"/>
              </a:spcAft>
              <a:defRPr/>
            </a:pPr>
            <a:r>
              <a:rPr lang="en-US" sz="5400" dirty="0">
                <a:solidFill>
                  <a:schemeClr val="bg1"/>
                </a:solidFill>
                <a:effectLst>
                  <a:outerShdw blurRad="38100" dist="50800" dir="4200000" algn="ctr" rotWithShape="0">
                    <a:schemeClr val="tx1"/>
                  </a:outerShdw>
                </a:effectLst>
                <a:latin typeface="Impact" pitchFamily="34" charset="0"/>
                <a:cs typeface="+mn-cs"/>
              </a:rPr>
              <a:t>Master</a:t>
            </a:r>
          </a:p>
        </p:txBody>
      </p:sp>
      <p:sp>
        <p:nvSpPr>
          <p:cNvPr id="18" name="TextBox 17"/>
          <p:cNvSpPr txBox="1"/>
          <p:nvPr/>
        </p:nvSpPr>
        <p:spPr>
          <a:xfrm>
            <a:off x="2833688" y="5116513"/>
            <a:ext cx="2147887" cy="922337"/>
          </a:xfrm>
          <a:prstGeom prst="rect">
            <a:avLst/>
          </a:prstGeom>
          <a:noFill/>
        </p:spPr>
        <p:txBody>
          <a:bodyPr wrap="none">
            <a:spAutoFit/>
          </a:bodyPr>
          <a:lstStyle/>
          <a:p>
            <a:pPr fontAlgn="auto">
              <a:spcBef>
                <a:spcPts val="0"/>
              </a:spcBef>
              <a:spcAft>
                <a:spcPts val="0"/>
              </a:spcAft>
              <a:defRPr/>
            </a:pPr>
            <a:r>
              <a:rPr lang="en-US" sz="5400" dirty="0">
                <a:solidFill>
                  <a:schemeClr val="bg1"/>
                </a:solidFill>
                <a:effectLst>
                  <a:outerShdw blurRad="38100" dist="50800" dir="4200000" algn="ctr" rotWithShape="0">
                    <a:schemeClr val="tx1"/>
                  </a:outerShdw>
                </a:effectLst>
                <a:latin typeface="Impact" pitchFamily="34" charset="0"/>
                <a:cs typeface="+mn-cs"/>
              </a:rPr>
              <a:t>Morals</a:t>
            </a:r>
          </a:p>
        </p:txBody>
      </p:sp>
      <p:sp>
        <p:nvSpPr>
          <p:cNvPr id="19" name="TextBox 18"/>
          <p:cNvSpPr txBox="1"/>
          <p:nvPr/>
        </p:nvSpPr>
        <p:spPr>
          <a:xfrm>
            <a:off x="5456238" y="5116513"/>
            <a:ext cx="1965325" cy="922337"/>
          </a:xfrm>
          <a:prstGeom prst="rect">
            <a:avLst/>
          </a:prstGeom>
          <a:noFill/>
        </p:spPr>
        <p:txBody>
          <a:bodyPr wrap="none">
            <a:spAutoFit/>
          </a:bodyPr>
          <a:lstStyle/>
          <a:p>
            <a:pPr fontAlgn="auto">
              <a:spcBef>
                <a:spcPts val="0"/>
              </a:spcBef>
              <a:spcAft>
                <a:spcPts val="0"/>
              </a:spcAft>
              <a:defRPr/>
            </a:pPr>
            <a:r>
              <a:rPr lang="en-US" sz="5400" dirty="0">
                <a:solidFill>
                  <a:schemeClr val="bg1"/>
                </a:solidFill>
                <a:effectLst>
                  <a:outerShdw blurRad="38100" dist="50800" dir="4200000" algn="ctr" rotWithShape="0">
                    <a:schemeClr val="tx1"/>
                  </a:outerShdw>
                </a:effectLst>
                <a:latin typeface="Impact" pitchFamily="34" charset="0"/>
                <a:cs typeface="+mn-cs"/>
              </a:rPr>
              <a:t>Maker</a:t>
            </a:r>
          </a:p>
        </p:txBody>
      </p:sp>
      <p:sp>
        <p:nvSpPr>
          <p:cNvPr id="3" name="TextBox 2"/>
          <p:cNvSpPr txBox="1"/>
          <p:nvPr/>
        </p:nvSpPr>
        <p:spPr>
          <a:xfrm>
            <a:off x="4397375" y="6256338"/>
            <a:ext cx="3076575" cy="522287"/>
          </a:xfrm>
          <a:prstGeom prst="rect">
            <a:avLst/>
          </a:prstGeom>
          <a:noFill/>
        </p:spPr>
        <p:txBody>
          <a:bodyPr wrap="none">
            <a:spAutoFit/>
          </a:bodyPr>
          <a:lstStyle/>
          <a:p>
            <a:pPr algn="r" fontAlgn="auto">
              <a:spcBef>
                <a:spcPts val="0"/>
              </a:spcBef>
              <a:spcAft>
                <a:spcPts val="0"/>
              </a:spcAft>
              <a:defRPr/>
            </a:pPr>
            <a:r>
              <a:rPr lang="en-US" sz="2800" dirty="0">
                <a:latin typeface="Arial Black" pitchFamily="34" charset="0"/>
                <a:cs typeface="+mn-cs"/>
              </a:rPr>
              <a:t>Genesis 39:8-9</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52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animEffect transition="in" filter="fade">
                                      <p:cBhvr>
                                        <p:cTn id="9" dur="1500"/>
                                        <p:tgtEl>
                                          <p:spTgt spid="2"/>
                                        </p:tgtEl>
                                      </p:cBhvr>
                                    </p:animEffect>
                                    <p:anim calcmode="lin" valueType="num">
                                      <p:cBhvr>
                                        <p:cTn id="10" dur="1500" fill="hold"/>
                                        <p:tgtEl>
                                          <p:spTgt spid="2"/>
                                        </p:tgtEl>
                                        <p:attrNameLst>
                                          <p:attrName>ppt_x</p:attrName>
                                        </p:attrNameLst>
                                      </p:cBhvr>
                                      <p:tavLst>
                                        <p:tav tm="0">
                                          <p:val>
                                            <p:fltVal val="0.5"/>
                                          </p:val>
                                        </p:tav>
                                        <p:tav tm="100000">
                                          <p:val>
                                            <p:strVal val="#ppt_x"/>
                                          </p:val>
                                        </p:tav>
                                      </p:tavLst>
                                    </p:anim>
                                    <p:anim calcmode="lin" valueType="num">
                                      <p:cBhvr>
                                        <p:cTn id="11" dur="1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3" presetClass="entr" presetSubtype="528" fill="hold" nodeType="click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2000" fill="hold"/>
                                        <p:tgtEl>
                                          <p:spTgt spid="18"/>
                                        </p:tgtEl>
                                        <p:attrNameLst>
                                          <p:attrName>ppt_w</p:attrName>
                                        </p:attrNameLst>
                                      </p:cBhvr>
                                      <p:tavLst>
                                        <p:tav tm="0">
                                          <p:val>
                                            <p:fltVal val="0"/>
                                          </p:val>
                                        </p:tav>
                                        <p:tav tm="100000">
                                          <p:val>
                                            <p:strVal val="#ppt_w"/>
                                          </p:val>
                                        </p:tav>
                                      </p:tavLst>
                                    </p:anim>
                                    <p:anim calcmode="lin" valueType="num">
                                      <p:cBhvr>
                                        <p:cTn id="17" dur="2000" fill="hold"/>
                                        <p:tgtEl>
                                          <p:spTgt spid="18"/>
                                        </p:tgtEl>
                                        <p:attrNameLst>
                                          <p:attrName>ppt_h</p:attrName>
                                        </p:attrNameLst>
                                      </p:cBhvr>
                                      <p:tavLst>
                                        <p:tav tm="0">
                                          <p:val>
                                            <p:fltVal val="0"/>
                                          </p:val>
                                        </p:tav>
                                        <p:tav tm="100000">
                                          <p:val>
                                            <p:strVal val="#ppt_h"/>
                                          </p:val>
                                        </p:tav>
                                      </p:tavLst>
                                    </p:anim>
                                    <p:animEffect transition="in" filter="fade">
                                      <p:cBhvr>
                                        <p:cTn id="18" dur="2000"/>
                                        <p:tgtEl>
                                          <p:spTgt spid="18"/>
                                        </p:tgtEl>
                                      </p:cBhvr>
                                    </p:animEffect>
                                    <p:anim calcmode="lin" valueType="num">
                                      <p:cBhvr>
                                        <p:cTn id="19" dur="2000" fill="hold"/>
                                        <p:tgtEl>
                                          <p:spTgt spid="18"/>
                                        </p:tgtEl>
                                        <p:attrNameLst>
                                          <p:attrName>ppt_x</p:attrName>
                                        </p:attrNameLst>
                                      </p:cBhvr>
                                      <p:tavLst>
                                        <p:tav tm="0">
                                          <p:val>
                                            <p:fltVal val="0.5"/>
                                          </p:val>
                                        </p:tav>
                                        <p:tav tm="100000">
                                          <p:val>
                                            <p:strVal val="#ppt_x"/>
                                          </p:val>
                                        </p:tav>
                                      </p:tavLst>
                                    </p:anim>
                                    <p:anim calcmode="lin" valueType="num">
                                      <p:cBhvr>
                                        <p:cTn id="20" dur="2000" fill="hold"/>
                                        <p:tgtEl>
                                          <p:spTgt spid="18"/>
                                        </p:tgtEl>
                                        <p:attrNameLst>
                                          <p:attrName>ppt_y</p:attrName>
                                        </p:attrNameLst>
                                      </p:cBhvr>
                                      <p:tavLst>
                                        <p:tav tm="0">
                                          <p:val>
                                            <p:fltVal val="0.5"/>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528"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2000" fill="hold"/>
                                        <p:tgtEl>
                                          <p:spTgt spid="19"/>
                                        </p:tgtEl>
                                        <p:attrNameLst>
                                          <p:attrName>ppt_w</p:attrName>
                                        </p:attrNameLst>
                                      </p:cBhvr>
                                      <p:tavLst>
                                        <p:tav tm="0">
                                          <p:val>
                                            <p:fltVal val="0"/>
                                          </p:val>
                                        </p:tav>
                                        <p:tav tm="100000">
                                          <p:val>
                                            <p:strVal val="#ppt_w"/>
                                          </p:val>
                                        </p:tav>
                                      </p:tavLst>
                                    </p:anim>
                                    <p:anim calcmode="lin" valueType="num">
                                      <p:cBhvr>
                                        <p:cTn id="26" dur="2000" fill="hold"/>
                                        <p:tgtEl>
                                          <p:spTgt spid="19"/>
                                        </p:tgtEl>
                                        <p:attrNameLst>
                                          <p:attrName>ppt_h</p:attrName>
                                        </p:attrNameLst>
                                      </p:cBhvr>
                                      <p:tavLst>
                                        <p:tav tm="0">
                                          <p:val>
                                            <p:fltVal val="0"/>
                                          </p:val>
                                        </p:tav>
                                        <p:tav tm="100000">
                                          <p:val>
                                            <p:strVal val="#ppt_h"/>
                                          </p:val>
                                        </p:tav>
                                      </p:tavLst>
                                    </p:anim>
                                    <p:animEffect transition="in" filter="fade">
                                      <p:cBhvr>
                                        <p:cTn id="27" dur="2000"/>
                                        <p:tgtEl>
                                          <p:spTgt spid="19"/>
                                        </p:tgtEl>
                                      </p:cBhvr>
                                    </p:animEffect>
                                    <p:anim calcmode="lin" valueType="num">
                                      <p:cBhvr>
                                        <p:cTn id="28" dur="2000" fill="hold"/>
                                        <p:tgtEl>
                                          <p:spTgt spid="19"/>
                                        </p:tgtEl>
                                        <p:attrNameLst>
                                          <p:attrName>ppt_x</p:attrName>
                                        </p:attrNameLst>
                                      </p:cBhvr>
                                      <p:tavLst>
                                        <p:tav tm="0">
                                          <p:val>
                                            <p:fltVal val="0.5"/>
                                          </p:val>
                                        </p:tav>
                                        <p:tav tm="100000">
                                          <p:val>
                                            <p:strVal val="#ppt_x"/>
                                          </p:val>
                                        </p:tav>
                                      </p:tavLst>
                                    </p:anim>
                                    <p:anim calcmode="lin" valueType="num">
                                      <p:cBhvr>
                                        <p:cTn id="29" dur="2000" fill="hold"/>
                                        <p:tgtEl>
                                          <p:spTgt spid="1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0"/>
          <p:cNvSpPr>
            <a:spLocks noChangeArrowheads="1"/>
          </p:cNvSpPr>
          <p:nvPr/>
        </p:nvSpPr>
        <p:spPr bwMode="auto">
          <a:xfrm>
            <a:off x="0" y="4400550"/>
            <a:ext cx="9144000" cy="2457450"/>
          </a:xfrm>
          <a:prstGeom prst="rect">
            <a:avLst/>
          </a:prstGeom>
          <a:gradFill rotWithShape="1">
            <a:gsLst>
              <a:gs pos="0">
                <a:schemeClr val="tx1">
                  <a:alpha val="0"/>
                </a:schemeClr>
              </a:gs>
              <a:gs pos="100000">
                <a:schemeClr val="tx1">
                  <a:gamma/>
                  <a:shade val="0"/>
                  <a:invGamma/>
                  <a:alpha val="91000"/>
                </a:schemeClr>
              </a:gs>
            </a:gsLst>
            <a:lin ang="5400000" scaled="1"/>
          </a:gradFill>
          <a:ln w="76200">
            <a:noFill/>
            <a:miter lim="800000"/>
            <a:headEnd/>
            <a:tailEnd/>
          </a:ln>
          <a:effectLst/>
        </p:spPr>
        <p:txBody>
          <a:bodyPr wrap="none" anchor="ctr"/>
          <a:lstStyle/>
          <a:p>
            <a:pPr>
              <a:defRPr/>
            </a:pPr>
            <a:endParaRPr lang="en-US">
              <a:cs typeface="Arial" charset="0"/>
            </a:endParaRPr>
          </a:p>
        </p:txBody>
      </p:sp>
      <p:sp>
        <p:nvSpPr>
          <p:cNvPr id="10" name="Rectangle 9"/>
          <p:cNvSpPr/>
          <p:nvPr/>
        </p:nvSpPr>
        <p:spPr>
          <a:xfrm>
            <a:off x="460886" y="5638800"/>
            <a:ext cx="8340214" cy="796951"/>
          </a:xfrm>
          <a:prstGeom prst="rect">
            <a:avLst/>
          </a:prstGeom>
          <a:noFill/>
        </p:spPr>
        <p:txBody>
          <a:bodyPr>
            <a:prstTxWarp prst="textPlain">
              <a:avLst/>
            </a:prstTxWarp>
            <a:spAutoFit/>
            <a:scene3d>
              <a:camera prst="orthographicFront"/>
              <a:lightRig rig="soft" dir="tl">
                <a:rot lat="0" lon="0" rev="0"/>
              </a:lightRig>
            </a:scene3d>
            <a:sp3d contourW="25400" prstMaterial="matte">
              <a:extrusionClr>
                <a:schemeClr val="bg1"/>
              </a:extrusionClr>
              <a:contourClr>
                <a:schemeClr val="bg1"/>
              </a:contourClr>
            </a:sp3d>
          </a:bodyPr>
          <a:lstStyle/>
          <a:p>
            <a:pPr algn="ctr" fontAlgn="auto">
              <a:spcBef>
                <a:spcPts val="0"/>
              </a:spcBef>
              <a:spcAft>
                <a:spcPts val="0"/>
              </a:spcAft>
              <a:defRPr/>
            </a:pPr>
            <a:r>
              <a:rPr lang="en-US" sz="2000" spc="400" dirty="0">
                <a:ln w="11430"/>
                <a:solidFill>
                  <a:schemeClr val="bg1"/>
                </a:solidFill>
                <a:effectLst>
                  <a:glow rad="127000">
                    <a:schemeClr val="tx1"/>
                  </a:glow>
                </a:effectLst>
                <a:latin typeface="Arial Black" pitchFamily="34" charset="0"/>
                <a:ea typeface="Tahoma" pitchFamily="34" charset="0"/>
                <a:cs typeface="Aharoni" pitchFamily="2" charset="-79"/>
              </a:rPr>
              <a:t>FOUR HARD REALITIES</a:t>
            </a:r>
          </a:p>
        </p:txBody>
      </p:sp>
      <p:sp>
        <p:nvSpPr>
          <p:cNvPr id="14" name="TextBox 13"/>
          <p:cNvSpPr txBox="1"/>
          <p:nvPr/>
        </p:nvSpPr>
        <p:spPr>
          <a:xfrm>
            <a:off x="1771650" y="4999038"/>
            <a:ext cx="7011988" cy="584200"/>
          </a:xfrm>
          <a:prstGeom prst="rect">
            <a:avLst/>
          </a:prstGeom>
          <a:noFill/>
        </p:spPr>
        <p:txBody>
          <a:bodyPr>
            <a:spAutoFit/>
          </a:bodyPr>
          <a:lstStyle/>
          <a:p>
            <a:pPr algn="r" fontAlgn="auto">
              <a:spcBef>
                <a:spcPts val="0"/>
              </a:spcBef>
              <a:spcAft>
                <a:spcPts val="0"/>
              </a:spcAft>
              <a:defRPr/>
            </a:pPr>
            <a:r>
              <a:rPr lang="en-US" sz="3200" b="1" i="1" dirty="0">
                <a:solidFill>
                  <a:schemeClr val="bg1"/>
                </a:solidFill>
                <a:effectLst>
                  <a:glow rad="101600">
                    <a:schemeClr val="tx1">
                      <a:alpha val="60000"/>
                    </a:schemeClr>
                  </a:glow>
                  <a:outerShdw blurRad="114300" dist="50800" dir="15000000" algn="ctr" rotWithShape="0">
                    <a:schemeClr val="tx1"/>
                  </a:outerShdw>
                </a:effectLst>
                <a:latin typeface="Arial Narrow" pitchFamily="34" charset="0"/>
                <a:cs typeface="+mn-cs"/>
              </a:rPr>
              <a:t>Winning Our Battles With Temptation</a:t>
            </a:r>
            <a:endParaRPr lang="en-US" sz="4400" b="1" i="1" dirty="0">
              <a:solidFill>
                <a:schemeClr val="bg1"/>
              </a:solidFill>
              <a:effectLst>
                <a:glow rad="101600">
                  <a:schemeClr val="tx1">
                    <a:alpha val="60000"/>
                  </a:schemeClr>
                </a:glow>
                <a:outerShdw blurRad="114300" dist="50800" dir="15000000" algn="ctr" rotWithShape="0">
                  <a:schemeClr val="tx1"/>
                </a:outerShdw>
              </a:effectLst>
              <a:latin typeface="Arial Narrow" pitchFamily="34" charset="0"/>
              <a:cs typeface="+mn-cs"/>
            </a:endParaRPr>
          </a:p>
        </p:txBody>
      </p:sp>
      <p:sp>
        <p:nvSpPr>
          <p:cNvPr id="17413" name="Rectangle 14"/>
          <p:cNvSpPr>
            <a:spLocks noChangeArrowheads="1"/>
          </p:cNvSpPr>
          <p:nvPr/>
        </p:nvSpPr>
        <p:spPr bwMode="auto">
          <a:xfrm>
            <a:off x="914400" y="587375"/>
            <a:ext cx="7918450" cy="2662238"/>
          </a:xfrm>
          <a:prstGeom prst="rect">
            <a:avLst/>
          </a:prstGeom>
          <a:noFill/>
          <a:ln w="9525">
            <a:noFill/>
            <a:miter lim="800000"/>
            <a:headEnd/>
            <a:tailEnd/>
          </a:ln>
        </p:spPr>
        <p:txBody>
          <a:bodyPr>
            <a:spAutoFit/>
          </a:bodyPr>
          <a:lstStyle/>
          <a:p>
            <a:pPr algn="r">
              <a:spcAft>
                <a:spcPts val="600"/>
              </a:spcAft>
            </a:pPr>
            <a:r>
              <a:rPr lang="en-US" sz="3800" b="1">
                <a:solidFill>
                  <a:srgbClr val="000000"/>
                </a:solidFill>
                <a:latin typeface="Arial Narrow" pitchFamily="34" charset="0"/>
              </a:rPr>
              <a:t>  Satan preys on our vulnerabilities.</a:t>
            </a:r>
          </a:p>
          <a:p>
            <a:pPr algn="r">
              <a:spcAft>
                <a:spcPts val="600"/>
              </a:spcAft>
            </a:pPr>
            <a:r>
              <a:rPr lang="en-US" sz="3800" b="1">
                <a:solidFill>
                  <a:srgbClr val="000000"/>
                </a:solidFill>
                <a:latin typeface="Arial Narrow" pitchFamily="34" charset="0"/>
              </a:rPr>
              <a:t>  Satan uses our blessings to curse us.</a:t>
            </a:r>
          </a:p>
          <a:p>
            <a:pPr algn="r">
              <a:spcAft>
                <a:spcPts val="600"/>
              </a:spcAft>
            </a:pPr>
            <a:r>
              <a:rPr lang="en-US" sz="3800" b="1">
                <a:solidFill>
                  <a:srgbClr val="000000"/>
                </a:solidFill>
                <a:latin typeface="Arial Narrow" pitchFamily="34" charset="0"/>
              </a:rPr>
              <a:t>  We must say “No” to temptation.</a:t>
            </a:r>
          </a:p>
          <a:p>
            <a:pPr algn="r">
              <a:spcAft>
                <a:spcPts val="600"/>
              </a:spcAft>
            </a:pPr>
            <a:r>
              <a:rPr lang="en-US" sz="3800" b="1">
                <a:solidFill>
                  <a:srgbClr val="000000"/>
                </a:solidFill>
                <a:latin typeface="Arial Narrow" pitchFamily="34" charset="0"/>
              </a:rPr>
              <a:t>We may suffer for doing right.</a:t>
            </a:r>
          </a:p>
        </p:txBody>
      </p:sp>
    </p:spTree>
    <p:custDataLst>
      <p:tags r:id="rId1"/>
    </p:custData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3698543" y="3878698"/>
            <a:ext cx="4967785" cy="787790"/>
          </a:xfrm>
          <a:prstGeom prst="rect">
            <a:avLst/>
          </a:prstGeom>
          <a:noFill/>
        </p:spPr>
        <p:txBody>
          <a:bodyPr>
            <a:prstTxWarp prst="textDeflateBottom">
              <a:avLst>
                <a:gd name="adj" fmla="val 59464"/>
              </a:avLst>
            </a:prstTxWarp>
            <a:spAutoFit/>
          </a:bodyPr>
          <a:lstStyle/>
          <a:p>
            <a:pPr fontAlgn="auto">
              <a:lnSpc>
                <a:spcPts val="5000"/>
              </a:lnSpc>
              <a:spcBef>
                <a:spcPts val="0"/>
              </a:spcBef>
              <a:spcAft>
                <a:spcPts val="0"/>
              </a:spcAft>
              <a:defRPr/>
            </a:pPr>
            <a:r>
              <a:rPr lang="en-US" sz="6600" b="1" dirty="0">
                <a:ln w="18415" cmpd="sng">
                  <a:solidFill>
                    <a:srgbClr val="FFFFFF"/>
                  </a:solidFill>
                  <a:prstDash val="solid"/>
                </a:ln>
                <a:solidFill>
                  <a:srgbClr val="FFFFFF"/>
                </a:solidFill>
                <a:effectLst>
                  <a:glow rad="101600">
                    <a:schemeClr val="tx1">
                      <a:alpha val="40000"/>
                    </a:schemeClr>
                  </a:glow>
                  <a:outerShdw blurRad="63500" dir="3600000" algn="tl" rotWithShape="0">
                    <a:srgbClr val="000000">
                      <a:alpha val="70000"/>
                    </a:srgbClr>
                  </a:outerShdw>
                </a:effectLst>
                <a:latin typeface="Arial Narrow" pitchFamily="34" charset="0"/>
                <a:cs typeface="+mn-cs"/>
              </a:rPr>
              <a:t>Proverbs 1:8-9</a:t>
            </a:r>
          </a:p>
        </p:txBody>
      </p:sp>
      <p:pic>
        <p:nvPicPr>
          <p:cNvPr id="18435" name="Picture 2" descr="\\psf\Home\Documents\Dowlen Road Files\Sermons\2011\Meetings 2011\East Shelby\youth-2.weekend.0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OPTIONS" val="Slow "/>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223</Words>
  <Application>Microsoft Office PowerPoint</Application>
  <PresentationFormat>On-screen Show (4:3)</PresentationFormat>
  <Paragraphs>24</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Calibri</vt:lpstr>
      <vt:lpstr>Arial</vt:lpstr>
      <vt:lpstr>Arial Black</vt:lpstr>
      <vt:lpstr>Arial Narrow</vt:lpstr>
      <vt:lpstr>Tahoma</vt:lpstr>
      <vt:lpstr>Aharoni</vt:lpstr>
      <vt:lpstr>Impact</vt: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Winning My Battles With Temptation</dc:title>
  <dc:creator>David A Banning</dc:creator>
  <cp:lastModifiedBy>BoothRight</cp:lastModifiedBy>
  <cp:revision>44</cp:revision>
  <dcterms:created xsi:type="dcterms:W3CDTF">2009-05-21T17:57:47Z</dcterms:created>
  <dcterms:modified xsi:type="dcterms:W3CDTF">2011-07-17T16:33:43Z</dcterms:modified>
</cp:coreProperties>
</file>